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69" r:id="rId5"/>
    <p:sldId id="273" r:id="rId6"/>
    <p:sldId id="274" r:id="rId7"/>
    <p:sldId id="27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liott, Luke" initials="EL" lastIdx="1" clrIdx="0">
    <p:extLst>
      <p:ext uri="{19B8F6BF-5375-455C-9EA6-DF929625EA0E}">
        <p15:presenceInfo xmlns:p15="http://schemas.microsoft.com/office/powerpoint/2012/main" userId="S-1-5-21-3914134423-1857600181-1311368073-320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96" autoAdjust="0"/>
    <p:restoredTop sz="94660"/>
  </p:normalViewPr>
  <p:slideViewPr>
    <p:cSldViewPr snapToGrid="0">
      <p:cViewPr varScale="1">
        <p:scale>
          <a:sx n="110" d="100"/>
          <a:sy n="110"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A6268-1528-4239-91A1-B8AF750F56FB}" type="datetimeFigureOut">
              <a:rPr lang="en-AU" smtClean="0"/>
              <a:t>18/10/2022</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1BE98-C03D-46A2-99BD-0B6DCE00DF73}" type="slidenum">
              <a:rPr lang="en-AU" smtClean="0"/>
              <a:t>‹#›</a:t>
            </a:fld>
            <a:endParaRPr lang="en-AU"/>
          </a:p>
        </p:txBody>
      </p:sp>
    </p:spTree>
    <p:extLst>
      <p:ext uri="{BB962C8B-B14F-4D97-AF65-F5344CB8AC3E}">
        <p14:creationId xmlns:p14="http://schemas.microsoft.com/office/powerpoint/2010/main" val="361304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background" title="background"/>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1" name="Picture 10" descr="background" title="background"/>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883158"/>
            <a:ext cx="9144000" cy="2974847"/>
          </a:xfrm>
          <a:prstGeom prst="rect">
            <a:avLst/>
          </a:prstGeom>
        </p:spPr>
      </p:pic>
      <p:sp>
        <p:nvSpPr>
          <p:cNvPr id="2" name="Title 1"/>
          <p:cNvSpPr>
            <a:spLocks noGrp="1"/>
          </p:cNvSpPr>
          <p:nvPr>
            <p:ph type="ctrTitle"/>
          </p:nvPr>
        </p:nvSpPr>
        <p:spPr>
          <a:xfrm>
            <a:off x="1196578" y="1592268"/>
            <a:ext cx="3969545" cy="1635967"/>
          </a:xfrm>
        </p:spPr>
        <p:txBody>
          <a:bodyPr anchor="b" anchorCtr="0">
            <a:normAutofit/>
          </a:bodyPr>
          <a:lstStyle>
            <a:lvl1pPr algn="l">
              <a:defRPr sz="300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1196578" y="3429004"/>
            <a:ext cx="3969545" cy="880607"/>
          </a:xfrm>
        </p:spPr>
        <p:txBody>
          <a:bodyPr anchor="t" anchorCtr="0">
            <a:normAutofit/>
          </a:bodyPr>
          <a:lstStyle>
            <a:lvl1pPr marL="0" indent="0" algn="l">
              <a:buNone/>
              <a:defRPr sz="2200"/>
            </a:lvl1pPr>
            <a:lvl2pPr marL="457198" indent="0" algn="ctr">
              <a:buNone/>
              <a:defRPr sz="2000"/>
            </a:lvl2pPr>
            <a:lvl3pPr marL="914395" indent="0" algn="ctr">
              <a:buNone/>
              <a:defRPr sz="1800"/>
            </a:lvl3pPr>
            <a:lvl4pPr marL="1371593" indent="0" algn="ctr">
              <a:buNone/>
              <a:defRPr sz="1600"/>
            </a:lvl4pPr>
            <a:lvl5pPr marL="1828791" indent="0" algn="ctr">
              <a:buNone/>
              <a:defRPr sz="1600"/>
            </a:lvl5pPr>
            <a:lvl6pPr marL="2285989" indent="0" algn="ctr">
              <a:buNone/>
              <a:defRPr sz="1600"/>
            </a:lvl6pPr>
            <a:lvl7pPr marL="2743186" indent="0" algn="ctr">
              <a:buNone/>
              <a:defRPr sz="1600"/>
            </a:lvl7pPr>
            <a:lvl8pPr marL="3200384" indent="0" algn="ctr">
              <a:buNone/>
              <a:defRPr sz="1600"/>
            </a:lvl8pPr>
            <a:lvl9pPr marL="3657582" indent="0" algn="ctr">
              <a:buNone/>
              <a:defRPr sz="1600"/>
            </a:lvl9pPr>
          </a:lstStyle>
          <a:p>
            <a:r>
              <a:rPr lang="en-US"/>
              <a:t>Click to edit Master subtitle style</a:t>
            </a:r>
            <a:endParaRPr lang="en-AU" dirty="0"/>
          </a:p>
        </p:txBody>
      </p:sp>
      <p:sp>
        <p:nvSpPr>
          <p:cNvPr id="9" name="Text Placeholder 8"/>
          <p:cNvSpPr>
            <a:spLocks noGrp="1"/>
          </p:cNvSpPr>
          <p:nvPr>
            <p:ph type="body" sz="quarter" idx="11" hasCustomPrompt="1"/>
          </p:nvPr>
        </p:nvSpPr>
        <p:spPr>
          <a:xfrm>
            <a:off x="1196580" y="4581525"/>
            <a:ext cx="3969545" cy="287338"/>
          </a:xfrm>
        </p:spPr>
        <p:txBody>
          <a:bodyPr>
            <a:normAutofit/>
          </a:bodyPr>
          <a:lstStyle>
            <a:lvl1pPr>
              <a:defRPr sz="1400" b="1">
                <a:solidFill>
                  <a:schemeClr val="bg1"/>
                </a:solidFill>
              </a:defRPr>
            </a:lvl1pPr>
          </a:lstStyle>
          <a:p>
            <a:pPr lvl="0"/>
            <a:r>
              <a:rPr lang="en-US" dirty="0"/>
              <a:t>Presented by Name Surname</a:t>
            </a:r>
            <a:endParaRPr lang="en-AU" dirty="0"/>
          </a:p>
        </p:txBody>
      </p:sp>
      <p:sp>
        <p:nvSpPr>
          <p:cNvPr id="4" name="Date Placeholder 3"/>
          <p:cNvSpPr>
            <a:spLocks noGrp="1"/>
          </p:cNvSpPr>
          <p:nvPr>
            <p:ph type="dt" sz="half" idx="10"/>
          </p:nvPr>
        </p:nvSpPr>
        <p:spPr>
          <a:xfrm>
            <a:off x="1196579" y="4868863"/>
            <a:ext cx="3969543" cy="236524"/>
          </a:xfrm>
        </p:spPr>
        <p:txBody>
          <a:bodyPr/>
          <a:lstStyle>
            <a:lvl1pPr algn="l">
              <a:defRPr sz="1400">
                <a:solidFill>
                  <a:schemeClr val="bg1"/>
                </a:solidFill>
              </a:defRPr>
            </a:lvl1pPr>
          </a:lstStyle>
          <a:p>
            <a:r>
              <a:rPr lang="en-US"/>
              <a:t>October 2022</a:t>
            </a:r>
            <a:endParaRPr lang="en-AU"/>
          </a:p>
        </p:txBody>
      </p:sp>
    </p:spTree>
    <p:extLst>
      <p:ext uri="{BB962C8B-B14F-4D97-AF65-F5344CB8AC3E}">
        <p14:creationId xmlns:p14="http://schemas.microsoft.com/office/powerpoint/2010/main" val="1686131881"/>
      </p:ext>
    </p:extLst>
  </p:cSld>
  <p:clrMapOvr>
    <a:masterClrMapping/>
  </p:clrMapOvr>
  <p:extLst mod="1">
    <p:ext uri="{DCECCB84-F9BA-43D5-87BE-67443E8EF086}">
      <p15:sldGuideLst xmlns:p15="http://schemas.microsoft.com/office/powerpoint/2012/main">
        <p15:guide id="3" pos="5722" userDrawn="1">
          <p15:clr>
            <a:srgbClr val="FBAE40"/>
          </p15:clr>
        </p15:guide>
        <p15:guide id="4" orient="horz" pos="3024" userDrawn="1">
          <p15:clr>
            <a:srgbClr val="FBAE40"/>
          </p15:clr>
        </p15:guide>
        <p15:guide id="5" orient="horz" pos="2771" userDrawn="1">
          <p15:clr>
            <a:srgbClr val="FBAE40"/>
          </p15:clr>
        </p15:guide>
        <p15:guide id="6" pos="3417" userDrawn="1">
          <p15:clr>
            <a:srgbClr val="FBAE40"/>
          </p15:clr>
        </p15:guide>
        <p15:guide id="7" pos="792" userDrawn="1">
          <p15:clr>
            <a:srgbClr val="FBAE40"/>
          </p15:clr>
        </p15:guide>
        <p15:guide id="8" orient="horz" pos="4040" userDrawn="1">
          <p15:clr>
            <a:srgbClr val="FBAE40"/>
          </p15:clr>
        </p15:guide>
        <p15:guide id="9" orient="horz" pos="429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background" title="background"/>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7" descr="background" title="background"/>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23079" y="0"/>
            <a:ext cx="2820923" cy="6858000"/>
          </a:xfrm>
          <a:prstGeom prst="rect">
            <a:avLst/>
          </a:prstGeom>
        </p:spPr>
      </p:pic>
      <p:sp>
        <p:nvSpPr>
          <p:cNvPr id="2" name="Title 1"/>
          <p:cNvSpPr>
            <a:spLocks noGrp="1"/>
          </p:cNvSpPr>
          <p:nvPr>
            <p:ph type="title"/>
          </p:nvPr>
        </p:nvSpPr>
        <p:spPr>
          <a:xfrm>
            <a:off x="494110" y="1592268"/>
            <a:ext cx="4293395" cy="1643917"/>
          </a:xfrm>
        </p:spPr>
        <p:txBody>
          <a:bodyPr anchor="b">
            <a:normAutofit/>
          </a:bodyPr>
          <a:lstStyle>
            <a:lvl1pPr>
              <a:defRPr sz="3000">
                <a:solidFill>
                  <a:schemeClr val="bg1"/>
                </a:solidFill>
              </a:defRPr>
            </a:lvl1pPr>
          </a:lstStyle>
          <a:p>
            <a:r>
              <a:rPr lang="en-US"/>
              <a:t>Click to edit Master title style</a:t>
            </a:r>
            <a:endParaRPr lang="en-AU" dirty="0"/>
          </a:p>
        </p:txBody>
      </p:sp>
      <p:sp>
        <p:nvSpPr>
          <p:cNvPr id="3" name="Text Placeholder 2"/>
          <p:cNvSpPr>
            <a:spLocks noGrp="1"/>
          </p:cNvSpPr>
          <p:nvPr>
            <p:ph type="body" idx="1"/>
          </p:nvPr>
        </p:nvSpPr>
        <p:spPr>
          <a:xfrm>
            <a:off x="494110" y="3429005"/>
            <a:ext cx="4293395" cy="1818861"/>
          </a:xfrm>
        </p:spPr>
        <p:txBody>
          <a:bodyPr>
            <a:normAutofit/>
          </a:bodyPr>
          <a:lstStyle>
            <a:lvl1pPr marL="0" indent="0">
              <a:buNone/>
              <a:defRPr sz="2200">
                <a:solidFill>
                  <a:schemeClr val="accent2"/>
                </a:solidFill>
              </a:defRPr>
            </a:lvl1pPr>
            <a:lvl2pPr marL="457198" indent="0">
              <a:buNone/>
              <a:defRPr sz="2000">
                <a:solidFill>
                  <a:schemeClr val="tx1">
                    <a:tint val="75000"/>
                  </a:schemeClr>
                </a:solidFill>
              </a:defRPr>
            </a:lvl2pPr>
            <a:lvl3pPr marL="914395" indent="0">
              <a:buNone/>
              <a:defRPr sz="1800">
                <a:solidFill>
                  <a:schemeClr val="tx1">
                    <a:tint val="75000"/>
                  </a:schemeClr>
                </a:solidFill>
              </a:defRPr>
            </a:lvl3pPr>
            <a:lvl4pPr marL="1371593" indent="0">
              <a:buNone/>
              <a:defRPr sz="1600">
                <a:solidFill>
                  <a:schemeClr val="tx1">
                    <a:tint val="75000"/>
                  </a:schemeClr>
                </a:solidFill>
              </a:defRPr>
            </a:lvl4pPr>
            <a:lvl5pPr marL="1828791" indent="0">
              <a:buNone/>
              <a:defRPr sz="1600">
                <a:solidFill>
                  <a:schemeClr val="tx1">
                    <a:tint val="75000"/>
                  </a:schemeClr>
                </a:solidFill>
              </a:defRPr>
            </a:lvl5pPr>
            <a:lvl6pPr marL="2285989" indent="0">
              <a:buNone/>
              <a:defRPr sz="1600">
                <a:solidFill>
                  <a:schemeClr val="tx1">
                    <a:tint val="75000"/>
                  </a:schemeClr>
                </a:solidFill>
              </a:defRPr>
            </a:lvl6pPr>
            <a:lvl7pPr marL="2743186" indent="0">
              <a:buNone/>
              <a:defRPr sz="1600">
                <a:solidFill>
                  <a:schemeClr val="tx1">
                    <a:tint val="75000"/>
                  </a:schemeClr>
                </a:solidFill>
              </a:defRPr>
            </a:lvl7pPr>
            <a:lvl8pPr marL="3200384" indent="0">
              <a:buNone/>
              <a:defRPr sz="1600">
                <a:solidFill>
                  <a:schemeClr val="tx1">
                    <a:tint val="75000"/>
                  </a:schemeClr>
                </a:solidFill>
              </a:defRPr>
            </a:lvl8pPr>
            <a:lvl9pPr marL="3657582" indent="0">
              <a:buNone/>
              <a:defRPr sz="1600">
                <a:solidFill>
                  <a:schemeClr val="tx1">
                    <a:tint val="75000"/>
                  </a:schemeClr>
                </a:solidFill>
              </a:defRPr>
            </a:lvl9pPr>
          </a:lstStyle>
          <a:p>
            <a:pPr lvl="0"/>
            <a:r>
              <a:rPr lang="en-US"/>
              <a:t>Edit Master text styles</a:t>
            </a:r>
          </a:p>
        </p:txBody>
      </p:sp>
      <p:sp>
        <p:nvSpPr>
          <p:cNvPr id="5" name="Footer Placeholder 4" descr="background" title="background"/>
          <p:cNvSpPr>
            <a:spLocks noGrp="1"/>
          </p:cNvSpPr>
          <p:nvPr>
            <p:ph type="ftr" sz="quarter" idx="11"/>
          </p:nvPr>
        </p:nvSpPr>
        <p:spPr/>
        <p:txBody>
          <a:bodyPr/>
          <a:lstStyle>
            <a:lvl1pPr>
              <a:defRPr>
                <a:solidFill>
                  <a:schemeClr val="bg1"/>
                </a:solidFill>
              </a:defRPr>
            </a:lvl1pPr>
          </a:lstStyle>
          <a:p>
            <a:r>
              <a:rPr lang="en-AU"/>
              <a:t>Cultural and creative activity in Australia, 2010–11 to 2019–2020</a:t>
            </a:r>
            <a:endParaRPr lang="en-AU" dirty="0"/>
          </a:p>
        </p:txBody>
      </p:sp>
      <p:sp>
        <p:nvSpPr>
          <p:cNvPr id="4" name="Date Placeholder 3" descr="background" title="background"/>
          <p:cNvSpPr>
            <a:spLocks noGrp="1"/>
          </p:cNvSpPr>
          <p:nvPr>
            <p:ph type="dt" sz="half" idx="10"/>
          </p:nvPr>
        </p:nvSpPr>
        <p:spPr/>
        <p:txBody>
          <a:bodyPr/>
          <a:lstStyle>
            <a:lvl1pPr>
              <a:defRPr>
                <a:solidFill>
                  <a:schemeClr val="bg1"/>
                </a:solidFill>
              </a:defRPr>
            </a:lvl1pPr>
          </a:lstStyle>
          <a:p>
            <a:r>
              <a:rPr lang="en-US"/>
              <a:t>October 2022</a:t>
            </a:r>
            <a:endParaRPr lang="en-AU" dirty="0"/>
          </a:p>
        </p:txBody>
      </p:sp>
      <p:sp>
        <p:nvSpPr>
          <p:cNvPr id="6" name="Slide Number Placeholder 5" descr="background" title="background"/>
          <p:cNvSpPr>
            <a:spLocks noGrp="1"/>
          </p:cNvSpPr>
          <p:nvPr>
            <p:ph type="sldNum" sz="quarter" idx="12"/>
          </p:nvPr>
        </p:nvSpPr>
        <p:spPr/>
        <p:txBody>
          <a:bodyPr/>
          <a:lstStyle>
            <a:lvl1pPr>
              <a:defRPr>
                <a:solidFill>
                  <a:schemeClr val="bg1"/>
                </a:solidFill>
              </a:defRPr>
            </a:lvl1pPr>
          </a:lstStyle>
          <a:p>
            <a:fld id="{C0C62918-07B2-4CAA-831C-DB090AA27E57}" type="slidenum">
              <a:rPr lang="en-AU" smtClean="0"/>
              <a:pPr/>
              <a:t>‹#›</a:t>
            </a:fld>
            <a:endParaRPr lang="en-AU" dirty="0"/>
          </a:p>
        </p:txBody>
      </p:sp>
    </p:spTree>
    <p:extLst>
      <p:ext uri="{BB962C8B-B14F-4D97-AF65-F5344CB8AC3E}">
        <p14:creationId xmlns:p14="http://schemas.microsoft.com/office/powerpoint/2010/main" val="1628912008"/>
      </p:ext>
    </p:extLst>
  </p:cSld>
  <p:clrMapOvr>
    <a:masterClrMapping/>
  </p:clrMapOvr>
  <p:extLst mod="1">
    <p:ext uri="{DCECCB84-F9BA-43D5-87BE-67443E8EF086}">
      <p15:sldGuideLst xmlns:p15="http://schemas.microsoft.com/office/powerpoint/2012/main">
        <p15:guide id="1" orient="horz" pos="3024" userDrawn="1">
          <p15:clr>
            <a:srgbClr val="FBAE40"/>
          </p15:clr>
        </p15:guide>
        <p15:guide id="2" orient="horz" pos="277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descr="background" title="background"/>
          <p:cNvSpPr>
            <a:spLocks noGrp="1"/>
          </p:cNvSpPr>
          <p:nvPr>
            <p:ph type="ftr" sz="quarter" idx="11"/>
          </p:nvPr>
        </p:nvSpPr>
        <p:spPr/>
        <p:txBody>
          <a:bodyPr/>
          <a:lstStyle/>
          <a:p>
            <a:r>
              <a:rPr lang="en-AU"/>
              <a:t>Cultural and creative activity in Australia, 2010–11 to 2019–2020</a:t>
            </a:r>
            <a:endParaRPr lang="en-AU" dirty="0"/>
          </a:p>
        </p:txBody>
      </p:sp>
      <p:sp>
        <p:nvSpPr>
          <p:cNvPr id="4" name="Date Placeholder 3" descr="background" title="background"/>
          <p:cNvSpPr>
            <a:spLocks noGrp="1"/>
          </p:cNvSpPr>
          <p:nvPr>
            <p:ph type="dt" sz="half" idx="10"/>
          </p:nvPr>
        </p:nvSpPr>
        <p:spPr/>
        <p:txBody>
          <a:bodyPr/>
          <a:lstStyle/>
          <a:p>
            <a:r>
              <a:rPr lang="en-US"/>
              <a:t>October 2022</a:t>
            </a:r>
            <a:endParaRPr lang="en-AU" dirty="0"/>
          </a:p>
        </p:txBody>
      </p:sp>
      <p:sp>
        <p:nvSpPr>
          <p:cNvPr id="6" name="Slide Number Placeholder 5" descr="background" title="background"/>
          <p:cNvSpPr>
            <a:spLocks noGrp="1"/>
          </p:cNvSpPr>
          <p:nvPr>
            <p:ph type="sldNum" sz="quarter" idx="12"/>
          </p:nvPr>
        </p:nvSpPr>
        <p:spPr/>
        <p:txBody>
          <a:bodyPr/>
          <a:lstStyle/>
          <a:p>
            <a:fld id="{C0C62918-07B2-4CAA-831C-DB090AA27E57}" type="slidenum">
              <a:rPr lang="en-AU" smtClean="0"/>
              <a:t>‹#›</a:t>
            </a:fld>
            <a:endParaRPr lang="en-AU" dirty="0"/>
          </a:p>
        </p:txBody>
      </p:sp>
    </p:spTree>
    <p:extLst>
      <p:ext uri="{BB962C8B-B14F-4D97-AF65-F5344CB8AC3E}">
        <p14:creationId xmlns:p14="http://schemas.microsoft.com/office/powerpoint/2010/main" val="851474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a:xfrm>
            <a:off x="6267450" y="6367827"/>
            <a:ext cx="2057400" cy="236524"/>
          </a:xfrm>
        </p:spPr>
        <p:txBody>
          <a:bodyPr/>
          <a:lstStyle/>
          <a:p>
            <a:r>
              <a:rPr lang="en-US">
                <a:solidFill>
                  <a:prstClr val="black">
                    <a:tint val="75000"/>
                  </a:prstClr>
                </a:solidFill>
              </a:rPr>
              <a:t>October 2022</a:t>
            </a:r>
            <a:endParaRPr lang="en-AU">
              <a:solidFill>
                <a:prstClr val="black">
                  <a:tint val="75000"/>
                </a:prstClr>
              </a:solidFill>
            </a:endParaRPr>
          </a:p>
        </p:txBody>
      </p:sp>
      <p:sp>
        <p:nvSpPr>
          <p:cNvPr id="4" name="Footer Placeholder 3"/>
          <p:cNvSpPr>
            <a:spLocks noGrp="1"/>
          </p:cNvSpPr>
          <p:nvPr>
            <p:ph type="ftr" sz="quarter" idx="11"/>
          </p:nvPr>
        </p:nvSpPr>
        <p:spPr>
          <a:xfrm>
            <a:off x="494110" y="6438163"/>
            <a:ext cx="5773340" cy="236524"/>
          </a:xfrm>
        </p:spPr>
        <p:txBody>
          <a:bodyPr/>
          <a:lstStyle/>
          <a:p>
            <a:r>
              <a:rPr lang="en-AU" dirty="0">
                <a:solidFill>
                  <a:prstClr val="black">
                    <a:tint val="75000"/>
                  </a:prstClr>
                </a:solidFill>
              </a:rPr>
              <a:t>Cultural and creative activity in Australia, 2010–11 to 2019–2020</a:t>
            </a:r>
          </a:p>
        </p:txBody>
      </p:sp>
      <p:sp>
        <p:nvSpPr>
          <p:cNvPr id="5" name="Slide Number Placeholder 4"/>
          <p:cNvSpPr>
            <a:spLocks noGrp="1"/>
          </p:cNvSpPr>
          <p:nvPr>
            <p:ph type="sldNum" sz="quarter" idx="12"/>
          </p:nvPr>
        </p:nvSpPr>
        <p:spPr>
          <a:xfrm>
            <a:off x="8324852" y="6367827"/>
            <a:ext cx="325041" cy="236524"/>
          </a:xfrm>
        </p:spPr>
        <p:txBody>
          <a:bodyPr/>
          <a:lstStyle/>
          <a:p>
            <a:fld id="{FFDCBC35-7576-48A5-B203-E9EB505D5046}"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64999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Navy Layout 2">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762216F6-C835-1B03-E115-2B7A973703AD}"/>
              </a:ext>
              <a:ext uri="{C183D7F6-B498-43B3-948B-1728B52AA6E4}">
                <adec:decorative xmlns:adec="http://schemas.microsoft.com/office/drawing/2017/decorative" val="1"/>
              </a:ext>
            </a:extLst>
          </p:cNvPr>
          <p:cNvCxnSpPr>
            <a:cxnSpLocks/>
          </p:cNvCxnSpPr>
          <p:nvPr userDrawn="1"/>
        </p:nvCxnSpPr>
        <p:spPr>
          <a:xfrm>
            <a:off x="3156812" y="2089476"/>
            <a:ext cx="0" cy="4111299"/>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a:extLst>
              <a:ext uri="{FF2B5EF4-FFF2-40B4-BE49-F238E27FC236}">
                <a16:creationId xmlns:a16="http://schemas.microsoft.com/office/drawing/2014/main" id="{E841FD94-3545-EFE6-ACFF-361996CD3459}"/>
              </a:ext>
            </a:extLst>
          </p:cNvPr>
          <p:cNvSpPr>
            <a:spLocks noGrp="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pPr marL="0" marR="0" lvl="0" indent="0" algn="ctr" defTabSz="553027" rtl="0" eaLnBrk="1" fontAlgn="auto" latinLnBrk="0" hangingPunct="1">
              <a:lnSpc>
                <a:spcPct val="100000"/>
              </a:lnSpc>
              <a:spcBef>
                <a:spcPts val="605"/>
              </a:spcBef>
              <a:spcAft>
                <a:spcPts val="0"/>
              </a:spcAft>
              <a:buClrTx/>
              <a:buSzTx/>
              <a:buFont typeface="Arial" panose="020B0604020202020204" pitchFamily="34" charset="0"/>
              <a:buNone/>
              <a:tabLst/>
              <a:defRPr/>
            </a:pPr>
            <a:r>
              <a:rPr lang="en-AU" dirty="0"/>
              <a:t>Theme Icon</a:t>
            </a:r>
          </a:p>
          <a:p>
            <a:endParaRPr lang="en-AU" dirty="0"/>
          </a:p>
        </p:txBody>
      </p:sp>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dirty="0"/>
              <a:t>Click to edit Master title style</a:t>
            </a:r>
            <a:endParaRPr lang="en-AU" dirty="0"/>
          </a:p>
        </p:txBody>
      </p:sp>
      <p:sp>
        <p:nvSpPr>
          <p:cNvPr id="14" name="Text Placeholder 13">
            <a:extLst>
              <a:ext uri="{FF2B5EF4-FFF2-40B4-BE49-F238E27FC236}">
                <a16:creationId xmlns:a16="http://schemas.microsoft.com/office/drawing/2014/main" id="{2B903891-048B-1B0D-9592-C652E5F8D036}"/>
              </a:ext>
            </a:extLst>
          </p:cNvPr>
          <p:cNvSpPr>
            <a:spLocks noGrp="1"/>
          </p:cNvSpPr>
          <p:nvPr>
            <p:ph type="body" sz="quarter" idx="17"/>
          </p:nvPr>
        </p:nvSpPr>
        <p:spPr>
          <a:xfrm>
            <a:off x="434926" y="2089475"/>
            <a:ext cx="2612435" cy="1982204"/>
          </a:xfrm>
        </p:spPr>
        <p:txBody>
          <a:bodyPr/>
          <a:lstStyle>
            <a:lvl2pPr>
              <a:defRPr b="0"/>
            </a:lvl2pPr>
            <a:lvl3pPr>
              <a:defRPr sz="786"/>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2" name="Picture Placeholder 22" descr="Insert icon">
            <a:extLst>
              <a:ext uri="{FF2B5EF4-FFF2-40B4-BE49-F238E27FC236}">
                <a16:creationId xmlns:a16="http://schemas.microsoft.com/office/drawing/2014/main" id="{44C8D626-9470-4F36-9255-6611CD98E3B0}"/>
              </a:ext>
            </a:extLst>
          </p:cNvPr>
          <p:cNvSpPr>
            <a:spLocks noGrp="1" noChangeAspect="1"/>
          </p:cNvSpPr>
          <p:nvPr>
            <p:ph type="pic" sz="quarter" idx="23" hasCustomPrompt="1"/>
          </p:nvPr>
        </p:nvSpPr>
        <p:spPr>
          <a:xfrm>
            <a:off x="434926" y="4348077"/>
            <a:ext cx="718488" cy="762014"/>
          </a:xfrm>
          <a:prstGeom prst="ellipse">
            <a:avLst/>
          </a:prstGeom>
          <a:solidFill>
            <a:schemeClr val="bg2"/>
          </a:solidFill>
        </p:spPr>
        <p:txBody>
          <a:bodyPr/>
          <a:lstStyle>
            <a:lvl1pPr algn="ctr">
              <a:defRPr sz="786" b="1" u="none"/>
            </a:lvl1pPr>
          </a:lstStyle>
          <a:p>
            <a:r>
              <a:rPr lang="en-AU" dirty="0"/>
              <a:t>Icon</a:t>
            </a:r>
          </a:p>
        </p:txBody>
      </p:sp>
      <p:sp>
        <p:nvSpPr>
          <p:cNvPr id="24" name="Text Placeholder 25">
            <a:extLst>
              <a:ext uri="{FF2B5EF4-FFF2-40B4-BE49-F238E27FC236}">
                <a16:creationId xmlns:a16="http://schemas.microsoft.com/office/drawing/2014/main" id="{8226E0C2-1EF3-2D27-28D2-366ECDDF16B5}"/>
              </a:ext>
            </a:extLst>
          </p:cNvPr>
          <p:cNvSpPr>
            <a:spLocks noGrp="1"/>
          </p:cNvSpPr>
          <p:nvPr>
            <p:ph type="body" sz="quarter" idx="24"/>
          </p:nvPr>
        </p:nvSpPr>
        <p:spPr>
          <a:xfrm>
            <a:off x="1296137" y="4347660"/>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5" name="Picture Placeholder 22" descr="Insert icon">
            <a:extLst>
              <a:ext uri="{FF2B5EF4-FFF2-40B4-BE49-F238E27FC236}">
                <a16:creationId xmlns:a16="http://schemas.microsoft.com/office/drawing/2014/main" id="{EEF667E4-DED3-273B-DC90-80263E01B673}"/>
              </a:ext>
            </a:extLst>
          </p:cNvPr>
          <p:cNvSpPr>
            <a:spLocks noGrp="1" noChangeAspect="1"/>
          </p:cNvSpPr>
          <p:nvPr>
            <p:ph type="pic" sz="quarter" idx="25" hasCustomPrompt="1"/>
          </p:nvPr>
        </p:nvSpPr>
        <p:spPr>
          <a:xfrm>
            <a:off x="434926" y="5454606"/>
            <a:ext cx="718488" cy="762014"/>
          </a:xfrm>
          <a:prstGeom prst="ellipse">
            <a:avLst/>
          </a:prstGeom>
          <a:solidFill>
            <a:schemeClr val="bg2"/>
          </a:solidFill>
        </p:spPr>
        <p:txBody>
          <a:bodyPr/>
          <a:lstStyle>
            <a:lvl1pPr algn="ctr">
              <a:defRPr sz="786" b="1" u="none"/>
            </a:lvl1pPr>
          </a:lstStyle>
          <a:p>
            <a:r>
              <a:rPr lang="en-AU" dirty="0"/>
              <a:t>Icon</a:t>
            </a:r>
          </a:p>
        </p:txBody>
      </p:sp>
      <p:sp>
        <p:nvSpPr>
          <p:cNvPr id="26" name="Text Placeholder 25">
            <a:extLst>
              <a:ext uri="{FF2B5EF4-FFF2-40B4-BE49-F238E27FC236}">
                <a16:creationId xmlns:a16="http://schemas.microsoft.com/office/drawing/2014/main" id="{8A3474D0-7119-1608-A0C9-4D8A37CBCD89}"/>
              </a:ext>
            </a:extLst>
          </p:cNvPr>
          <p:cNvSpPr>
            <a:spLocks noGrp="1"/>
          </p:cNvSpPr>
          <p:nvPr>
            <p:ph type="body" sz="quarter" idx="26"/>
          </p:nvPr>
        </p:nvSpPr>
        <p:spPr>
          <a:xfrm>
            <a:off x="1296137" y="5454188"/>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5" name="Text Placeholder 4">
            <a:extLst>
              <a:ext uri="{FF2B5EF4-FFF2-40B4-BE49-F238E27FC236}">
                <a16:creationId xmlns:a16="http://schemas.microsoft.com/office/drawing/2014/main" id="{2A528AB5-4A17-BB07-8148-2E3D028E1AA3}"/>
              </a:ext>
            </a:extLst>
          </p:cNvPr>
          <p:cNvSpPr>
            <a:spLocks noGrp="1"/>
          </p:cNvSpPr>
          <p:nvPr>
            <p:ph type="body" sz="quarter" idx="3" hasCustomPrompt="1"/>
          </p:nvPr>
        </p:nvSpPr>
        <p:spPr>
          <a:xfrm>
            <a:off x="3265303" y="2089476"/>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20" name="Chart Placeholder 19">
            <a:extLst>
              <a:ext uri="{FF2B5EF4-FFF2-40B4-BE49-F238E27FC236}">
                <a16:creationId xmlns:a16="http://schemas.microsoft.com/office/drawing/2014/main" id="{6835C266-7B91-5762-F13C-E18AB2E6CA22}"/>
              </a:ext>
            </a:extLst>
          </p:cNvPr>
          <p:cNvSpPr>
            <a:spLocks noGrp="1"/>
          </p:cNvSpPr>
          <p:nvPr>
            <p:ph type="chart" sz="quarter" idx="27"/>
          </p:nvPr>
        </p:nvSpPr>
        <p:spPr>
          <a:xfrm>
            <a:off x="3265303" y="2470134"/>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28" name="Text Placeholder 4">
            <a:extLst>
              <a:ext uri="{FF2B5EF4-FFF2-40B4-BE49-F238E27FC236}">
                <a16:creationId xmlns:a16="http://schemas.microsoft.com/office/drawing/2014/main" id="{48246C6A-2344-DD17-26CC-18AFF69360B8}"/>
              </a:ext>
            </a:extLst>
          </p:cNvPr>
          <p:cNvSpPr>
            <a:spLocks noGrp="1"/>
          </p:cNvSpPr>
          <p:nvPr>
            <p:ph type="body" sz="quarter" idx="29" hasCustomPrompt="1"/>
          </p:nvPr>
        </p:nvSpPr>
        <p:spPr>
          <a:xfrm>
            <a:off x="3265303" y="4347659"/>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0" name="Chart Placeholder 19">
            <a:extLst>
              <a:ext uri="{FF2B5EF4-FFF2-40B4-BE49-F238E27FC236}">
                <a16:creationId xmlns:a16="http://schemas.microsoft.com/office/drawing/2014/main" id="{F06DB04D-09BF-DBBE-6A2C-AB1BAA4B20E5}"/>
              </a:ext>
            </a:extLst>
          </p:cNvPr>
          <p:cNvSpPr>
            <a:spLocks noGrp="1"/>
          </p:cNvSpPr>
          <p:nvPr>
            <p:ph type="chart" sz="quarter" idx="31"/>
          </p:nvPr>
        </p:nvSpPr>
        <p:spPr>
          <a:xfrm>
            <a:off x="3265303" y="4728317"/>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10" name="Text Placeholder 4">
            <a:extLst>
              <a:ext uri="{FF2B5EF4-FFF2-40B4-BE49-F238E27FC236}">
                <a16:creationId xmlns:a16="http://schemas.microsoft.com/office/drawing/2014/main" id="{C27785CD-29FE-C9E5-419E-5F49F5130ADB}"/>
              </a:ext>
            </a:extLst>
          </p:cNvPr>
          <p:cNvSpPr>
            <a:spLocks noGrp="1"/>
          </p:cNvSpPr>
          <p:nvPr>
            <p:ph type="body" sz="quarter" idx="13" hasCustomPrompt="1"/>
          </p:nvPr>
        </p:nvSpPr>
        <p:spPr>
          <a:xfrm>
            <a:off x="6096641" y="2089476"/>
            <a:ext cx="2625299"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27" name="Chart Placeholder 19">
            <a:extLst>
              <a:ext uri="{FF2B5EF4-FFF2-40B4-BE49-F238E27FC236}">
                <a16:creationId xmlns:a16="http://schemas.microsoft.com/office/drawing/2014/main" id="{62053FA4-8733-1108-CC02-7DA71A05446F}"/>
              </a:ext>
            </a:extLst>
          </p:cNvPr>
          <p:cNvSpPr>
            <a:spLocks noGrp="1"/>
          </p:cNvSpPr>
          <p:nvPr>
            <p:ph type="chart" sz="quarter" idx="28"/>
          </p:nvPr>
        </p:nvSpPr>
        <p:spPr>
          <a:xfrm>
            <a:off x="6102592" y="2470134"/>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29" name="Text Placeholder 4">
            <a:extLst>
              <a:ext uri="{FF2B5EF4-FFF2-40B4-BE49-F238E27FC236}">
                <a16:creationId xmlns:a16="http://schemas.microsoft.com/office/drawing/2014/main" id="{508CE6E8-D4E9-1FBC-F625-6E2611518649}"/>
              </a:ext>
            </a:extLst>
          </p:cNvPr>
          <p:cNvSpPr>
            <a:spLocks noGrp="1"/>
          </p:cNvSpPr>
          <p:nvPr>
            <p:ph type="body" sz="quarter" idx="30" hasCustomPrompt="1"/>
          </p:nvPr>
        </p:nvSpPr>
        <p:spPr>
          <a:xfrm>
            <a:off x="6096641" y="4347659"/>
            <a:ext cx="2625299"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1" name="Chart Placeholder 19">
            <a:extLst>
              <a:ext uri="{FF2B5EF4-FFF2-40B4-BE49-F238E27FC236}">
                <a16:creationId xmlns:a16="http://schemas.microsoft.com/office/drawing/2014/main" id="{4FE97FF4-6008-C644-F369-3297F2FDC96D}"/>
              </a:ext>
            </a:extLst>
          </p:cNvPr>
          <p:cNvSpPr>
            <a:spLocks noGrp="1"/>
          </p:cNvSpPr>
          <p:nvPr>
            <p:ph type="chart" sz="quarter" idx="32"/>
          </p:nvPr>
        </p:nvSpPr>
        <p:spPr>
          <a:xfrm>
            <a:off x="6102592" y="4728317"/>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a:xfrm>
            <a:off x="494110" y="6464541"/>
            <a:ext cx="5773340" cy="236524"/>
          </a:xfrm>
        </p:spPr>
        <p:txBody>
          <a:bodyPr/>
          <a:lstStyle/>
          <a:p>
            <a:r>
              <a:rPr lang="en-AU" dirty="0"/>
              <a:t>Cultural and creative activity in Australia, 2010–11 to 2019–2020</a:t>
            </a:r>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a:xfrm>
            <a:off x="8324852" y="6464541"/>
            <a:ext cx="325041" cy="236524"/>
          </a:xfrm>
        </p:spPr>
        <p:txBody>
          <a:bodyPr/>
          <a:lstStyle/>
          <a:p>
            <a:fld id="{186462FA-5B8D-45A7-8376-2187EF3302A6}" type="slidenum">
              <a:rPr lang="en-AU" smtClean="0"/>
              <a:t>‹#›</a:t>
            </a:fld>
            <a:endParaRPr lang="en-AU" dirty="0"/>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a:xfrm>
            <a:off x="6267450" y="6464541"/>
            <a:ext cx="2057400" cy="236524"/>
          </a:xfrm>
        </p:spPr>
        <p:txBody>
          <a:bodyPr/>
          <a:lstStyle/>
          <a:p>
            <a:r>
              <a:rPr lang="en-US"/>
              <a:t>October 2022</a:t>
            </a:r>
            <a:endParaRPr lang="en-AU" dirty="0"/>
          </a:p>
        </p:txBody>
      </p:sp>
      <p:grpSp>
        <p:nvGrpSpPr>
          <p:cNvPr id="32" name="Group 31">
            <a:extLst>
              <a:ext uri="{FF2B5EF4-FFF2-40B4-BE49-F238E27FC236}">
                <a16:creationId xmlns:a16="http://schemas.microsoft.com/office/drawing/2014/main" id="{8CF0CAF2-7C3F-41FF-BCF5-8986A77E5028}"/>
              </a:ext>
            </a:extLst>
          </p:cNvPr>
          <p:cNvGrpSpPr/>
          <p:nvPr userDrawn="1"/>
        </p:nvGrpSpPr>
        <p:grpSpPr>
          <a:xfrm>
            <a:off x="422444" y="473035"/>
            <a:ext cx="3758150" cy="432194"/>
            <a:chOff x="591422" y="662249"/>
            <a:chExt cx="5261409" cy="605072"/>
          </a:xfrm>
        </p:grpSpPr>
        <p:pic>
          <p:nvPicPr>
            <p:cNvPr id="33" name="Content Placeholder 5">
              <a:extLst>
                <a:ext uri="{FF2B5EF4-FFF2-40B4-BE49-F238E27FC236}">
                  <a16:creationId xmlns:a16="http://schemas.microsoft.com/office/drawing/2014/main" id="{959DD562-CBC3-4510-A9B5-8B9E015F9A1A}"/>
                </a:ext>
              </a:extLst>
            </p:cNvPr>
            <p:cNvPicPr>
              <a:picLocks noChangeAspect="1"/>
            </p:cNvPicPr>
            <p:nvPr/>
          </p:nvPicPr>
          <p:blipFill>
            <a:blip r:embed="rId5"/>
            <a:stretch>
              <a:fillRect/>
            </a:stretch>
          </p:blipFill>
          <p:spPr>
            <a:xfrm>
              <a:off x="591422" y="662249"/>
              <a:ext cx="3042732" cy="558261"/>
            </a:xfrm>
            <a:prstGeom prst="rect">
              <a:avLst/>
            </a:prstGeom>
          </p:spPr>
        </p:pic>
        <p:pic>
          <p:nvPicPr>
            <p:cNvPr id="34" name="Content Placeholder 8">
              <a:extLst>
                <a:ext uri="{FF2B5EF4-FFF2-40B4-BE49-F238E27FC236}">
                  <a16:creationId xmlns:a16="http://schemas.microsoft.com/office/drawing/2014/main" id="{1D2CBA2C-F2C1-42E6-BD4B-65DBF43C6BDB}"/>
                </a:ext>
              </a:extLst>
            </p:cNvPr>
            <p:cNvPicPr>
              <a:picLocks noChangeAspect="1"/>
            </p:cNvPicPr>
            <p:nvPr/>
          </p:nvPicPr>
          <p:blipFill>
            <a:blip r:embed="rId6"/>
            <a:stretch>
              <a:fillRect/>
            </a:stretch>
          </p:blipFill>
          <p:spPr>
            <a:xfrm>
              <a:off x="3902888" y="775683"/>
              <a:ext cx="1949943" cy="491638"/>
            </a:xfrm>
            <a:prstGeom prst="rect">
              <a:avLst/>
            </a:prstGeom>
          </p:spPr>
        </p:pic>
      </p:grpSp>
    </p:spTree>
    <p:extLst>
      <p:ext uri="{BB962C8B-B14F-4D97-AF65-F5344CB8AC3E}">
        <p14:creationId xmlns:p14="http://schemas.microsoft.com/office/powerpoint/2010/main" val="7640068"/>
      </p:ext>
    </p:extLst>
  </p:cSld>
  <p:clrMapOvr>
    <a:masterClrMapping/>
  </p:clrMapOvr>
  <p:extLst mod="1">
    <p:ext uri="{DCECCB84-F9BA-43D5-87BE-67443E8EF086}">
      <p15:sldGuideLst xmlns:p15="http://schemas.microsoft.com/office/powerpoint/2012/main">
        <p15:guide id="1" orient="horz" pos="427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29118-4FE5-4F72-F644-97B5E2A0E818}"/>
              </a:ext>
            </a:extLst>
          </p:cNvPr>
          <p:cNvSpPr>
            <a:spLocks noGrp="1"/>
          </p:cNvSpPr>
          <p:nvPr>
            <p:ph type="title"/>
          </p:nvPr>
        </p:nvSpPr>
        <p:spPr>
          <a:xfrm>
            <a:off x="434926" y="458826"/>
            <a:ext cx="8296230" cy="330646"/>
          </a:xfrm>
        </p:spPr>
        <p:txBody>
          <a:bodyPr/>
          <a:lstStyle/>
          <a:p>
            <a:r>
              <a:rPr lang="en-US"/>
              <a:t>Click to edit Master title style</a:t>
            </a:r>
            <a:endParaRPr lang="en-AU"/>
          </a:p>
        </p:txBody>
      </p:sp>
      <p:sp>
        <p:nvSpPr>
          <p:cNvPr id="7" name="Text Placeholder 6">
            <a:extLst>
              <a:ext uri="{FF2B5EF4-FFF2-40B4-BE49-F238E27FC236}">
                <a16:creationId xmlns:a16="http://schemas.microsoft.com/office/drawing/2014/main" id="{1D3D0614-1BE7-EECF-169B-EFBE368FF7F5}"/>
              </a:ext>
            </a:extLst>
          </p:cNvPr>
          <p:cNvSpPr>
            <a:spLocks noGrp="1"/>
          </p:cNvSpPr>
          <p:nvPr>
            <p:ph type="body" sz="quarter" idx="13"/>
          </p:nvPr>
        </p:nvSpPr>
        <p:spPr>
          <a:xfrm>
            <a:off x="434927" y="789156"/>
            <a:ext cx="8296231" cy="13003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Footer Placeholder 2">
            <a:extLst>
              <a:ext uri="{FF2B5EF4-FFF2-40B4-BE49-F238E27FC236}">
                <a16:creationId xmlns:a16="http://schemas.microsoft.com/office/drawing/2014/main" id="{0DA8AE77-093E-5C14-2D18-E455F2D14761}"/>
              </a:ext>
              <a:ext uri="{C183D7F6-B498-43B3-948B-1728B52AA6E4}">
                <adec:decorative xmlns:adec="http://schemas.microsoft.com/office/drawing/2017/decorative" val="1"/>
              </a:ext>
            </a:extLst>
          </p:cNvPr>
          <p:cNvSpPr>
            <a:spLocks noGrp="1"/>
          </p:cNvSpPr>
          <p:nvPr>
            <p:ph type="ftr" sz="quarter" idx="10"/>
          </p:nvPr>
        </p:nvSpPr>
        <p:spPr>
          <a:xfrm>
            <a:off x="494110" y="6534876"/>
            <a:ext cx="5773340" cy="236524"/>
          </a:xfrm>
        </p:spPr>
        <p:txBody>
          <a:bodyPr/>
          <a:lstStyle/>
          <a:p>
            <a:r>
              <a:rPr lang="en-AU" dirty="0"/>
              <a:t>Cultural and creative activity in Australia, 2010–11 to 2019–2020</a:t>
            </a:r>
          </a:p>
        </p:txBody>
      </p:sp>
      <p:sp>
        <p:nvSpPr>
          <p:cNvPr id="4" name="Slide Number Placeholder 3">
            <a:extLst>
              <a:ext uri="{FF2B5EF4-FFF2-40B4-BE49-F238E27FC236}">
                <a16:creationId xmlns:a16="http://schemas.microsoft.com/office/drawing/2014/main" id="{ECE2EC8D-3830-5D98-0E56-85C1FC697977}"/>
              </a:ext>
              <a:ext uri="{C183D7F6-B498-43B3-948B-1728B52AA6E4}">
                <adec:decorative xmlns:adec="http://schemas.microsoft.com/office/drawing/2017/decorative" val="1"/>
              </a:ext>
            </a:extLst>
          </p:cNvPr>
          <p:cNvSpPr>
            <a:spLocks noGrp="1"/>
          </p:cNvSpPr>
          <p:nvPr>
            <p:ph type="sldNum" sz="quarter" idx="11"/>
          </p:nvPr>
        </p:nvSpPr>
        <p:spPr>
          <a:xfrm>
            <a:off x="8324852" y="6490916"/>
            <a:ext cx="325041" cy="236524"/>
          </a:xfrm>
        </p:spPr>
        <p:txBody>
          <a:bodyPr/>
          <a:lstStyle/>
          <a:p>
            <a:fld id="{186462FA-5B8D-45A7-8376-2187EF3302A6}" type="slidenum">
              <a:rPr lang="en-AU" smtClean="0"/>
              <a:pPr/>
              <a:t>‹#›</a:t>
            </a:fld>
            <a:endParaRPr lang="en-AU"/>
          </a:p>
        </p:txBody>
      </p:sp>
      <p:sp>
        <p:nvSpPr>
          <p:cNvPr id="5" name="Date Placeholder 4">
            <a:extLst>
              <a:ext uri="{FF2B5EF4-FFF2-40B4-BE49-F238E27FC236}">
                <a16:creationId xmlns:a16="http://schemas.microsoft.com/office/drawing/2014/main" id="{A9A60950-F00B-D19B-479D-AAB933533747}"/>
              </a:ext>
              <a:ext uri="{C183D7F6-B498-43B3-948B-1728B52AA6E4}">
                <adec:decorative xmlns:adec="http://schemas.microsoft.com/office/drawing/2017/decorative" val="1"/>
              </a:ext>
            </a:extLst>
          </p:cNvPr>
          <p:cNvSpPr>
            <a:spLocks noGrp="1"/>
          </p:cNvSpPr>
          <p:nvPr>
            <p:ph type="dt" sz="half" idx="12"/>
          </p:nvPr>
        </p:nvSpPr>
        <p:spPr>
          <a:xfrm>
            <a:off x="6267450" y="6490916"/>
            <a:ext cx="2057400" cy="236524"/>
          </a:xfrm>
        </p:spPr>
        <p:txBody>
          <a:bodyPr/>
          <a:lstStyle/>
          <a:p>
            <a:r>
              <a:rPr lang="en-US"/>
              <a:t>October 2022</a:t>
            </a:r>
            <a:endParaRPr lang="en-AU" dirty="0"/>
          </a:p>
        </p:txBody>
      </p:sp>
    </p:spTree>
    <p:extLst>
      <p:ext uri="{BB962C8B-B14F-4D97-AF65-F5344CB8AC3E}">
        <p14:creationId xmlns:p14="http://schemas.microsoft.com/office/powerpoint/2010/main" val="1532774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Grey Layou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a:t>Click to edit Master title style</a:t>
            </a:r>
            <a:endParaRPr lang="en-AU" dirty="0"/>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a:xfrm>
            <a:off x="6267450" y="6517296"/>
            <a:ext cx="2057400" cy="236524"/>
          </a:xfrm>
        </p:spPr>
        <p:txBody>
          <a:bodyPr/>
          <a:lstStyle/>
          <a:p>
            <a:r>
              <a:rPr lang="en-US"/>
              <a:t>October 2022</a:t>
            </a:r>
            <a:endParaRPr lang="en-AU"/>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a:xfrm>
            <a:off x="494110" y="6517296"/>
            <a:ext cx="5773340" cy="236524"/>
          </a:xfrm>
        </p:spPr>
        <p:txBody>
          <a:bodyPr/>
          <a:lstStyle/>
          <a:p>
            <a:r>
              <a:rPr lang="en-AU"/>
              <a:t>Cultural and creative activity in Australia, 2010–11 to 2019–2020</a:t>
            </a:r>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a:xfrm>
            <a:off x="8324852" y="6517296"/>
            <a:ext cx="325041" cy="236524"/>
          </a:xfrm>
        </p:spPr>
        <p:txBody>
          <a:bodyPr/>
          <a:lstStyle/>
          <a:p>
            <a:fld id="{186462FA-5B8D-45A7-8376-2187EF3302A6}" type="slidenum">
              <a:rPr lang="en-AU" smtClean="0"/>
              <a:t>‹#›</a:t>
            </a:fld>
            <a:endParaRPr lang="en-AU"/>
          </a:p>
        </p:txBody>
      </p: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 y="1"/>
            <a:ext cx="9143998"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descr="Insert icon">
            <a:extLst>
              <a:ext uri="{FF2B5EF4-FFF2-40B4-BE49-F238E27FC236}">
                <a16:creationId xmlns:a16="http://schemas.microsoft.com/office/drawing/2014/main" id="{E841FD94-3545-EFE6-ACFF-361996CD3459}"/>
              </a:ext>
            </a:extLst>
          </p:cNvPr>
          <p:cNvSpPr>
            <a:spLocks noGrp="1" noChangeAspect="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r>
              <a:rPr lang="en-AU" dirty="0"/>
              <a:t>Theme Icon</a:t>
            </a:r>
          </a:p>
        </p:txBody>
      </p:sp>
      <p:sp>
        <p:nvSpPr>
          <p:cNvPr id="24" name="Picture Placeholder 22" descr="Insert icon">
            <a:extLst>
              <a:ext uri="{FF2B5EF4-FFF2-40B4-BE49-F238E27FC236}">
                <a16:creationId xmlns:a16="http://schemas.microsoft.com/office/drawing/2014/main" id="{8071993B-0958-E34A-E8E7-A7F2A84E7613}"/>
              </a:ext>
            </a:extLst>
          </p:cNvPr>
          <p:cNvSpPr>
            <a:spLocks noGrp="1" noChangeAspect="1"/>
          </p:cNvSpPr>
          <p:nvPr>
            <p:ph type="pic" sz="quarter" idx="17" hasCustomPrompt="1"/>
          </p:nvPr>
        </p:nvSpPr>
        <p:spPr>
          <a:xfrm>
            <a:off x="6109122" y="2093967"/>
            <a:ext cx="718488" cy="762014"/>
          </a:xfrm>
          <a:prstGeom prst="ellipse">
            <a:avLst/>
          </a:prstGeom>
          <a:solidFill>
            <a:schemeClr val="bg2"/>
          </a:solidFill>
        </p:spPr>
        <p:txBody>
          <a:bodyPr/>
          <a:lstStyle>
            <a:lvl1pPr algn="ctr">
              <a:defRPr sz="786" b="1" u="none"/>
            </a:lvl1pPr>
          </a:lstStyle>
          <a:p>
            <a:r>
              <a:rPr lang="en-AU" dirty="0"/>
              <a:t>Icon</a:t>
            </a:r>
          </a:p>
        </p:txBody>
      </p:sp>
      <p:sp>
        <p:nvSpPr>
          <p:cNvPr id="26" name="Text Placeholder 25">
            <a:extLst>
              <a:ext uri="{FF2B5EF4-FFF2-40B4-BE49-F238E27FC236}">
                <a16:creationId xmlns:a16="http://schemas.microsoft.com/office/drawing/2014/main" id="{E1B5496D-1312-EC1B-2A2A-81FE247F792F}"/>
              </a:ext>
            </a:extLst>
          </p:cNvPr>
          <p:cNvSpPr>
            <a:spLocks noGrp="1"/>
          </p:cNvSpPr>
          <p:nvPr>
            <p:ph type="body" sz="quarter" idx="18"/>
          </p:nvPr>
        </p:nvSpPr>
        <p:spPr>
          <a:xfrm>
            <a:off x="6970333" y="2093467"/>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7" name="Picture Placeholder 22" descr="Insert icon">
            <a:extLst>
              <a:ext uri="{FF2B5EF4-FFF2-40B4-BE49-F238E27FC236}">
                <a16:creationId xmlns:a16="http://schemas.microsoft.com/office/drawing/2014/main" id="{36458319-14AA-82DE-1061-D5A77F4289C2}"/>
              </a:ext>
            </a:extLst>
          </p:cNvPr>
          <p:cNvSpPr>
            <a:spLocks noGrp="1" noChangeAspect="1"/>
          </p:cNvSpPr>
          <p:nvPr>
            <p:ph type="pic" sz="quarter" idx="19" hasCustomPrompt="1"/>
          </p:nvPr>
        </p:nvSpPr>
        <p:spPr>
          <a:xfrm>
            <a:off x="6109122" y="3625694"/>
            <a:ext cx="718488" cy="762014"/>
          </a:xfrm>
          <a:prstGeom prst="ellipse">
            <a:avLst/>
          </a:prstGeom>
          <a:solidFill>
            <a:schemeClr val="bg2"/>
          </a:solidFill>
        </p:spPr>
        <p:txBody>
          <a:bodyPr/>
          <a:lstStyle>
            <a:lvl1pPr algn="ctr">
              <a:defRPr sz="786" b="1" u="none"/>
            </a:lvl1pPr>
          </a:lstStyle>
          <a:p>
            <a:r>
              <a:rPr lang="en-AU" dirty="0"/>
              <a:t>Icon</a:t>
            </a:r>
          </a:p>
        </p:txBody>
      </p:sp>
      <p:sp>
        <p:nvSpPr>
          <p:cNvPr id="28" name="Text Placeholder 25">
            <a:extLst>
              <a:ext uri="{FF2B5EF4-FFF2-40B4-BE49-F238E27FC236}">
                <a16:creationId xmlns:a16="http://schemas.microsoft.com/office/drawing/2014/main" id="{3AD81E4A-2CDD-8845-9F0D-4BB4D514FD38}"/>
              </a:ext>
            </a:extLst>
          </p:cNvPr>
          <p:cNvSpPr>
            <a:spLocks noGrp="1"/>
          </p:cNvSpPr>
          <p:nvPr>
            <p:ph type="body" sz="quarter" idx="20"/>
          </p:nvPr>
        </p:nvSpPr>
        <p:spPr>
          <a:xfrm>
            <a:off x="6970333" y="3625195"/>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9" name="Picture Placeholder 22" descr="Insert icon">
            <a:extLst>
              <a:ext uri="{FF2B5EF4-FFF2-40B4-BE49-F238E27FC236}">
                <a16:creationId xmlns:a16="http://schemas.microsoft.com/office/drawing/2014/main" id="{A5566053-4361-A4D3-41A6-D16436B2F66D}"/>
              </a:ext>
            </a:extLst>
          </p:cNvPr>
          <p:cNvSpPr>
            <a:spLocks noGrp="1" noChangeAspect="1"/>
          </p:cNvSpPr>
          <p:nvPr>
            <p:ph type="pic" sz="quarter" idx="21" hasCustomPrompt="1"/>
          </p:nvPr>
        </p:nvSpPr>
        <p:spPr>
          <a:xfrm>
            <a:off x="6109122" y="5160798"/>
            <a:ext cx="718488" cy="762014"/>
          </a:xfrm>
          <a:prstGeom prst="ellipse">
            <a:avLst/>
          </a:prstGeom>
          <a:solidFill>
            <a:schemeClr val="bg2"/>
          </a:solidFill>
        </p:spPr>
        <p:txBody>
          <a:bodyPr/>
          <a:lstStyle>
            <a:lvl1pPr algn="ctr">
              <a:defRPr sz="786" b="1" u="none"/>
            </a:lvl1pPr>
          </a:lstStyle>
          <a:p>
            <a:r>
              <a:rPr lang="en-AU" dirty="0"/>
              <a:t>Icon</a:t>
            </a:r>
          </a:p>
        </p:txBody>
      </p:sp>
      <p:sp>
        <p:nvSpPr>
          <p:cNvPr id="30" name="Text Placeholder 25">
            <a:extLst>
              <a:ext uri="{FF2B5EF4-FFF2-40B4-BE49-F238E27FC236}">
                <a16:creationId xmlns:a16="http://schemas.microsoft.com/office/drawing/2014/main" id="{BF71A0B2-23C5-CCF1-87E3-44CD94548B2D}"/>
              </a:ext>
            </a:extLst>
          </p:cNvPr>
          <p:cNvSpPr>
            <a:spLocks noGrp="1"/>
          </p:cNvSpPr>
          <p:nvPr>
            <p:ph type="body" sz="quarter" idx="22"/>
          </p:nvPr>
        </p:nvSpPr>
        <p:spPr>
          <a:xfrm>
            <a:off x="6970333" y="5160381"/>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1" name="Picture Placeholder 22" descr="Insert icon">
            <a:extLst>
              <a:ext uri="{FF2B5EF4-FFF2-40B4-BE49-F238E27FC236}">
                <a16:creationId xmlns:a16="http://schemas.microsoft.com/office/drawing/2014/main" id="{BB2BA589-0AEE-E4F2-0844-20A6B079AD65}"/>
              </a:ext>
            </a:extLst>
          </p:cNvPr>
          <p:cNvSpPr>
            <a:spLocks noGrp="1" noChangeAspect="1"/>
          </p:cNvSpPr>
          <p:nvPr>
            <p:ph type="pic" sz="quarter" idx="23" hasCustomPrompt="1"/>
          </p:nvPr>
        </p:nvSpPr>
        <p:spPr>
          <a:xfrm>
            <a:off x="3266264" y="2093967"/>
            <a:ext cx="718488" cy="762014"/>
          </a:xfrm>
          <a:prstGeom prst="ellipse">
            <a:avLst/>
          </a:prstGeom>
          <a:solidFill>
            <a:schemeClr val="bg2"/>
          </a:solidFill>
        </p:spPr>
        <p:txBody>
          <a:bodyPr/>
          <a:lstStyle>
            <a:lvl1pPr algn="ctr">
              <a:defRPr sz="786" b="1" u="none"/>
            </a:lvl1pPr>
          </a:lstStyle>
          <a:p>
            <a:r>
              <a:rPr lang="en-AU" dirty="0"/>
              <a:t>Icon</a:t>
            </a:r>
          </a:p>
        </p:txBody>
      </p:sp>
      <p:sp>
        <p:nvSpPr>
          <p:cNvPr id="32" name="Text Placeholder 25">
            <a:extLst>
              <a:ext uri="{FF2B5EF4-FFF2-40B4-BE49-F238E27FC236}">
                <a16:creationId xmlns:a16="http://schemas.microsoft.com/office/drawing/2014/main" id="{1251C49F-2373-859A-204E-9FE5EF0A5365}"/>
              </a:ext>
            </a:extLst>
          </p:cNvPr>
          <p:cNvSpPr>
            <a:spLocks noGrp="1"/>
          </p:cNvSpPr>
          <p:nvPr>
            <p:ph type="body" sz="quarter" idx="24"/>
          </p:nvPr>
        </p:nvSpPr>
        <p:spPr>
          <a:xfrm>
            <a:off x="4127474" y="2093467"/>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3" name="Picture Placeholder 22" descr="Insert icon">
            <a:extLst>
              <a:ext uri="{FF2B5EF4-FFF2-40B4-BE49-F238E27FC236}">
                <a16:creationId xmlns:a16="http://schemas.microsoft.com/office/drawing/2014/main" id="{938C0723-911F-AF47-9E54-057148613FED}"/>
              </a:ext>
            </a:extLst>
          </p:cNvPr>
          <p:cNvSpPr>
            <a:spLocks noGrp="1" noChangeAspect="1"/>
          </p:cNvSpPr>
          <p:nvPr>
            <p:ph type="pic" sz="quarter" idx="25" hasCustomPrompt="1"/>
          </p:nvPr>
        </p:nvSpPr>
        <p:spPr>
          <a:xfrm>
            <a:off x="3266264" y="3200495"/>
            <a:ext cx="718488" cy="762014"/>
          </a:xfrm>
          <a:prstGeom prst="ellipse">
            <a:avLst/>
          </a:prstGeom>
          <a:solidFill>
            <a:schemeClr val="bg2"/>
          </a:solidFill>
        </p:spPr>
        <p:txBody>
          <a:bodyPr/>
          <a:lstStyle>
            <a:lvl1pPr algn="ctr">
              <a:defRPr sz="786" b="1" u="none"/>
            </a:lvl1pPr>
          </a:lstStyle>
          <a:p>
            <a:r>
              <a:rPr lang="en-AU" dirty="0"/>
              <a:t>Icon</a:t>
            </a:r>
          </a:p>
        </p:txBody>
      </p:sp>
      <p:sp>
        <p:nvSpPr>
          <p:cNvPr id="34" name="Text Placeholder 25">
            <a:extLst>
              <a:ext uri="{FF2B5EF4-FFF2-40B4-BE49-F238E27FC236}">
                <a16:creationId xmlns:a16="http://schemas.microsoft.com/office/drawing/2014/main" id="{04079C36-9907-E832-5EFB-D1EBEEB4F788}"/>
              </a:ext>
            </a:extLst>
          </p:cNvPr>
          <p:cNvSpPr>
            <a:spLocks noGrp="1"/>
          </p:cNvSpPr>
          <p:nvPr>
            <p:ph type="body" sz="quarter" idx="26"/>
          </p:nvPr>
        </p:nvSpPr>
        <p:spPr>
          <a:xfrm>
            <a:off x="4127474" y="3200078"/>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5" name="Picture Placeholder 22" descr="Insert icon">
            <a:extLst>
              <a:ext uri="{FF2B5EF4-FFF2-40B4-BE49-F238E27FC236}">
                <a16:creationId xmlns:a16="http://schemas.microsoft.com/office/drawing/2014/main" id="{37975AD6-89C6-6C7F-C48D-2B568D3A7F19}"/>
              </a:ext>
            </a:extLst>
          </p:cNvPr>
          <p:cNvSpPr>
            <a:spLocks noGrp="1" noChangeAspect="1"/>
          </p:cNvSpPr>
          <p:nvPr>
            <p:ph type="pic" sz="quarter" idx="27" hasCustomPrompt="1"/>
          </p:nvPr>
        </p:nvSpPr>
        <p:spPr>
          <a:xfrm>
            <a:off x="3266264" y="4425912"/>
            <a:ext cx="718488" cy="762014"/>
          </a:xfrm>
          <a:prstGeom prst="ellipse">
            <a:avLst/>
          </a:prstGeom>
          <a:solidFill>
            <a:schemeClr val="bg2"/>
          </a:solidFill>
        </p:spPr>
        <p:txBody>
          <a:bodyPr/>
          <a:lstStyle>
            <a:lvl1pPr algn="ctr">
              <a:defRPr sz="786" b="1" u="none"/>
            </a:lvl1pPr>
          </a:lstStyle>
          <a:p>
            <a:r>
              <a:rPr lang="en-AU" dirty="0"/>
              <a:t>Icon</a:t>
            </a:r>
          </a:p>
        </p:txBody>
      </p:sp>
      <p:sp>
        <p:nvSpPr>
          <p:cNvPr id="36" name="Text Placeholder 25">
            <a:extLst>
              <a:ext uri="{FF2B5EF4-FFF2-40B4-BE49-F238E27FC236}">
                <a16:creationId xmlns:a16="http://schemas.microsoft.com/office/drawing/2014/main" id="{3DFA70B3-4D82-50CC-0AF4-57DA573CA68C}"/>
              </a:ext>
            </a:extLst>
          </p:cNvPr>
          <p:cNvSpPr>
            <a:spLocks noGrp="1"/>
          </p:cNvSpPr>
          <p:nvPr>
            <p:ph type="body" sz="quarter" idx="28"/>
          </p:nvPr>
        </p:nvSpPr>
        <p:spPr>
          <a:xfrm>
            <a:off x="4127474" y="4425494"/>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7" name="Text Placeholder 4">
            <a:extLst>
              <a:ext uri="{FF2B5EF4-FFF2-40B4-BE49-F238E27FC236}">
                <a16:creationId xmlns:a16="http://schemas.microsoft.com/office/drawing/2014/main" id="{2D31BC2A-8E74-7211-E131-34CBC185C817}"/>
              </a:ext>
            </a:extLst>
          </p:cNvPr>
          <p:cNvSpPr>
            <a:spLocks noGrp="1"/>
          </p:cNvSpPr>
          <p:nvPr>
            <p:ph type="body" sz="quarter" idx="13" hasCustomPrompt="1"/>
          </p:nvPr>
        </p:nvSpPr>
        <p:spPr>
          <a:xfrm>
            <a:off x="434926" y="2089476"/>
            <a:ext cx="2625299" cy="185710"/>
          </a:xfrm>
        </p:spPr>
        <p:txBody>
          <a:bodyPr anchor="t" anchorCtr="0"/>
          <a:lstStyle>
            <a:lvl1pPr marL="0" indent="0">
              <a:buNone/>
              <a:defRPr sz="1209" b="1"/>
            </a:lvl1pPr>
            <a:lvl2pPr marL="276513" indent="0">
              <a:buNone/>
              <a:defRPr sz="1209"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2</a:t>
            </a:r>
          </a:p>
        </p:txBody>
      </p:sp>
      <p:sp>
        <p:nvSpPr>
          <p:cNvPr id="38" name="Text Placeholder 4">
            <a:extLst>
              <a:ext uri="{FF2B5EF4-FFF2-40B4-BE49-F238E27FC236}">
                <a16:creationId xmlns:a16="http://schemas.microsoft.com/office/drawing/2014/main" id="{283AE4AB-B7A6-FCCA-2D59-5AC1B48C2DA9}"/>
              </a:ext>
            </a:extLst>
          </p:cNvPr>
          <p:cNvSpPr>
            <a:spLocks noGrp="1"/>
          </p:cNvSpPr>
          <p:nvPr>
            <p:ph type="body" sz="quarter" idx="29" hasCustomPrompt="1"/>
          </p:nvPr>
        </p:nvSpPr>
        <p:spPr>
          <a:xfrm>
            <a:off x="895606" y="2545872"/>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9" name="Picture Placeholder 22" descr="Insert icon">
            <a:extLst>
              <a:ext uri="{FF2B5EF4-FFF2-40B4-BE49-F238E27FC236}">
                <a16:creationId xmlns:a16="http://schemas.microsoft.com/office/drawing/2014/main" id="{93A80EA6-A32F-41C3-AF3E-4A471B009725}"/>
              </a:ext>
            </a:extLst>
          </p:cNvPr>
          <p:cNvSpPr>
            <a:spLocks noGrp="1" noChangeAspect="1"/>
          </p:cNvSpPr>
          <p:nvPr>
            <p:ph type="pic" sz="quarter" idx="30" hasCustomPrompt="1"/>
          </p:nvPr>
        </p:nvSpPr>
        <p:spPr>
          <a:xfrm>
            <a:off x="434926" y="2442448"/>
            <a:ext cx="370130" cy="392552"/>
          </a:xfrm>
          <a:prstGeom prst="ellipse">
            <a:avLst/>
          </a:prstGeom>
          <a:solidFill>
            <a:schemeClr val="bg2"/>
          </a:solidFill>
        </p:spPr>
        <p:txBody>
          <a:bodyPr/>
          <a:lstStyle>
            <a:lvl1pPr algn="ctr">
              <a:defRPr sz="786" b="1" u="none"/>
            </a:lvl1pPr>
          </a:lstStyle>
          <a:p>
            <a:r>
              <a:rPr lang="en-AU" dirty="0"/>
              <a:t>Icon</a:t>
            </a:r>
          </a:p>
        </p:txBody>
      </p:sp>
      <p:sp>
        <p:nvSpPr>
          <p:cNvPr id="41" name="Text Placeholder 40">
            <a:extLst>
              <a:ext uri="{FF2B5EF4-FFF2-40B4-BE49-F238E27FC236}">
                <a16:creationId xmlns:a16="http://schemas.microsoft.com/office/drawing/2014/main" id="{85CF39FF-827A-7965-892A-EC5976DF3441}"/>
              </a:ext>
            </a:extLst>
          </p:cNvPr>
          <p:cNvSpPr>
            <a:spLocks noGrp="1" noChangeAspect="1"/>
          </p:cNvSpPr>
          <p:nvPr>
            <p:ph type="body" sz="quarter" idx="31" hasCustomPrompt="1"/>
          </p:nvPr>
        </p:nvSpPr>
        <p:spPr>
          <a:xfrm>
            <a:off x="418418" y="2967175"/>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2" name="Text Placeholder 40">
            <a:extLst>
              <a:ext uri="{FF2B5EF4-FFF2-40B4-BE49-F238E27FC236}">
                <a16:creationId xmlns:a16="http://schemas.microsoft.com/office/drawing/2014/main" id="{D48D2076-A208-ACA2-34DB-806EF01EF7E0}"/>
              </a:ext>
            </a:extLst>
          </p:cNvPr>
          <p:cNvSpPr>
            <a:spLocks noGrp="1" noChangeAspect="1"/>
          </p:cNvSpPr>
          <p:nvPr>
            <p:ph type="body" sz="quarter" idx="32" hasCustomPrompt="1"/>
          </p:nvPr>
        </p:nvSpPr>
        <p:spPr>
          <a:xfrm>
            <a:off x="1322459" y="2967175"/>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3" name="Text Placeholder 40">
            <a:extLst>
              <a:ext uri="{FF2B5EF4-FFF2-40B4-BE49-F238E27FC236}">
                <a16:creationId xmlns:a16="http://schemas.microsoft.com/office/drawing/2014/main" id="{EE87B6C7-9C5A-B0F2-0ADB-416527AEBE2B}"/>
              </a:ext>
            </a:extLst>
          </p:cNvPr>
          <p:cNvSpPr>
            <a:spLocks noGrp="1" noChangeAspect="1"/>
          </p:cNvSpPr>
          <p:nvPr>
            <p:ph type="body" sz="quarter" idx="33" hasCustomPrompt="1"/>
          </p:nvPr>
        </p:nvSpPr>
        <p:spPr>
          <a:xfrm>
            <a:off x="2205751" y="2967175"/>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4" name="Text Placeholder 4">
            <a:extLst>
              <a:ext uri="{FF2B5EF4-FFF2-40B4-BE49-F238E27FC236}">
                <a16:creationId xmlns:a16="http://schemas.microsoft.com/office/drawing/2014/main" id="{E7A07361-9FD8-C312-E093-0CCDDE60D1E7}"/>
              </a:ext>
            </a:extLst>
          </p:cNvPr>
          <p:cNvSpPr>
            <a:spLocks noGrp="1"/>
          </p:cNvSpPr>
          <p:nvPr>
            <p:ph type="body" sz="quarter" idx="34" hasCustomPrompt="1"/>
          </p:nvPr>
        </p:nvSpPr>
        <p:spPr>
          <a:xfrm>
            <a:off x="895606" y="4574574"/>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5" name="Picture Placeholder 22" descr="Insert icon">
            <a:extLst>
              <a:ext uri="{FF2B5EF4-FFF2-40B4-BE49-F238E27FC236}">
                <a16:creationId xmlns:a16="http://schemas.microsoft.com/office/drawing/2014/main" id="{8D4A3905-4994-70C9-1E45-2DAD791152EB}"/>
              </a:ext>
            </a:extLst>
          </p:cNvPr>
          <p:cNvSpPr>
            <a:spLocks noGrp="1" noChangeAspect="1"/>
          </p:cNvSpPr>
          <p:nvPr>
            <p:ph type="pic" sz="quarter" idx="35" hasCustomPrompt="1"/>
          </p:nvPr>
        </p:nvSpPr>
        <p:spPr>
          <a:xfrm>
            <a:off x="434926" y="4471151"/>
            <a:ext cx="370130" cy="392552"/>
          </a:xfrm>
          <a:prstGeom prst="ellipse">
            <a:avLst/>
          </a:prstGeom>
          <a:solidFill>
            <a:schemeClr val="bg2"/>
          </a:solidFill>
        </p:spPr>
        <p:txBody>
          <a:bodyPr/>
          <a:lstStyle>
            <a:lvl1pPr algn="ctr">
              <a:defRPr sz="786" b="1" u="none"/>
            </a:lvl1pPr>
          </a:lstStyle>
          <a:p>
            <a:r>
              <a:rPr lang="en-AU" dirty="0"/>
              <a:t>Icon</a:t>
            </a:r>
          </a:p>
        </p:txBody>
      </p:sp>
      <p:sp>
        <p:nvSpPr>
          <p:cNvPr id="46" name="Text Placeholder 40">
            <a:extLst>
              <a:ext uri="{FF2B5EF4-FFF2-40B4-BE49-F238E27FC236}">
                <a16:creationId xmlns:a16="http://schemas.microsoft.com/office/drawing/2014/main" id="{E4CCDF9F-9CBF-A1CB-D3DE-0F94046D36A8}"/>
              </a:ext>
            </a:extLst>
          </p:cNvPr>
          <p:cNvSpPr>
            <a:spLocks noGrp="1" noChangeAspect="1"/>
          </p:cNvSpPr>
          <p:nvPr>
            <p:ph type="body" sz="quarter" idx="36" hasCustomPrompt="1"/>
          </p:nvPr>
        </p:nvSpPr>
        <p:spPr>
          <a:xfrm>
            <a:off x="418418" y="4995877"/>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7" name="Text Placeholder 40">
            <a:extLst>
              <a:ext uri="{FF2B5EF4-FFF2-40B4-BE49-F238E27FC236}">
                <a16:creationId xmlns:a16="http://schemas.microsoft.com/office/drawing/2014/main" id="{E2975A47-FF6D-8478-06EC-C529A2E8EDC8}"/>
              </a:ext>
            </a:extLst>
          </p:cNvPr>
          <p:cNvSpPr>
            <a:spLocks noGrp="1" noChangeAspect="1"/>
          </p:cNvSpPr>
          <p:nvPr>
            <p:ph type="body" sz="quarter" idx="37" hasCustomPrompt="1"/>
          </p:nvPr>
        </p:nvSpPr>
        <p:spPr>
          <a:xfrm>
            <a:off x="1322459" y="4995877"/>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8" name="Text Placeholder 40">
            <a:extLst>
              <a:ext uri="{FF2B5EF4-FFF2-40B4-BE49-F238E27FC236}">
                <a16:creationId xmlns:a16="http://schemas.microsoft.com/office/drawing/2014/main" id="{45AEBC74-C277-CF88-42B5-8046409889ED}"/>
              </a:ext>
            </a:extLst>
          </p:cNvPr>
          <p:cNvSpPr>
            <a:spLocks noGrp="1" noChangeAspect="1"/>
          </p:cNvSpPr>
          <p:nvPr>
            <p:ph type="body" sz="quarter" idx="38" hasCustomPrompt="1"/>
          </p:nvPr>
        </p:nvSpPr>
        <p:spPr>
          <a:xfrm>
            <a:off x="2205751" y="4995877"/>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0" name="Picture Placeholder 22" descr="Insert icon">
            <a:extLst>
              <a:ext uri="{FF2B5EF4-FFF2-40B4-BE49-F238E27FC236}">
                <a16:creationId xmlns:a16="http://schemas.microsoft.com/office/drawing/2014/main" id="{FA1CF5F7-DF27-2509-D42D-F5EFCFE2EAD3}"/>
              </a:ext>
            </a:extLst>
          </p:cNvPr>
          <p:cNvSpPr>
            <a:spLocks noGrp="1" noChangeAspect="1"/>
          </p:cNvSpPr>
          <p:nvPr>
            <p:ph type="pic" sz="quarter" idx="39" hasCustomPrompt="1"/>
          </p:nvPr>
        </p:nvSpPr>
        <p:spPr>
          <a:xfrm>
            <a:off x="3266264" y="5526672"/>
            <a:ext cx="718488" cy="762014"/>
          </a:xfrm>
          <a:prstGeom prst="ellipse">
            <a:avLst/>
          </a:prstGeom>
          <a:solidFill>
            <a:schemeClr val="bg2"/>
          </a:solidFill>
        </p:spPr>
        <p:txBody>
          <a:bodyPr/>
          <a:lstStyle>
            <a:lvl1pPr algn="ctr">
              <a:defRPr sz="786" b="1" u="none"/>
            </a:lvl1pPr>
          </a:lstStyle>
          <a:p>
            <a:r>
              <a:rPr lang="en-AU" dirty="0"/>
              <a:t>Icon</a:t>
            </a:r>
          </a:p>
        </p:txBody>
      </p:sp>
      <p:sp>
        <p:nvSpPr>
          <p:cNvPr id="49" name="Text Placeholder 25">
            <a:extLst>
              <a:ext uri="{FF2B5EF4-FFF2-40B4-BE49-F238E27FC236}">
                <a16:creationId xmlns:a16="http://schemas.microsoft.com/office/drawing/2014/main" id="{167750DF-121E-5D43-148F-D43A0603FE6D}"/>
              </a:ext>
            </a:extLst>
          </p:cNvPr>
          <p:cNvSpPr>
            <a:spLocks noGrp="1"/>
          </p:cNvSpPr>
          <p:nvPr>
            <p:ph type="body" sz="quarter" idx="40"/>
          </p:nvPr>
        </p:nvSpPr>
        <p:spPr>
          <a:xfrm>
            <a:off x="4127474" y="5526255"/>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cxnSp>
        <p:nvCxnSpPr>
          <p:cNvPr id="50" name="Straight Connector 49">
            <a:extLst>
              <a:ext uri="{FF2B5EF4-FFF2-40B4-BE49-F238E27FC236}">
                <a16:creationId xmlns:a16="http://schemas.microsoft.com/office/drawing/2014/main" id="{1D25F0DD-F831-D01A-FF9D-BB94C366DE47}"/>
              </a:ext>
              <a:ext uri="{C183D7F6-B498-43B3-948B-1728B52AA6E4}">
                <adec:decorative xmlns:adec="http://schemas.microsoft.com/office/drawing/2017/decorative" val="1"/>
              </a:ext>
            </a:extLst>
          </p:cNvPr>
          <p:cNvCxnSpPr/>
          <p:nvPr userDrawn="1"/>
        </p:nvCxnSpPr>
        <p:spPr>
          <a:xfrm>
            <a:off x="3156812"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9CB6F37-1B94-35DE-B92A-9C823AA142B8}"/>
              </a:ext>
              <a:ext uri="{C183D7F6-B498-43B3-948B-1728B52AA6E4}">
                <adec:decorative xmlns:adec="http://schemas.microsoft.com/office/drawing/2017/decorative" val="1"/>
              </a:ext>
            </a:extLst>
          </p:cNvPr>
          <p:cNvCxnSpPr/>
          <p:nvPr userDrawn="1"/>
        </p:nvCxnSpPr>
        <p:spPr>
          <a:xfrm>
            <a:off x="5987189"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661ACD3D-051F-433E-A307-385953F8A48D}"/>
              </a:ext>
            </a:extLst>
          </p:cNvPr>
          <p:cNvGrpSpPr/>
          <p:nvPr userDrawn="1"/>
        </p:nvGrpSpPr>
        <p:grpSpPr>
          <a:xfrm>
            <a:off x="422445" y="471590"/>
            <a:ext cx="3746897" cy="435821"/>
            <a:chOff x="591422" y="660224"/>
            <a:chExt cx="5245656" cy="610149"/>
          </a:xfrm>
        </p:grpSpPr>
        <p:pic>
          <p:nvPicPr>
            <p:cNvPr id="53" name="Picture 52">
              <a:extLst>
                <a:ext uri="{FF2B5EF4-FFF2-40B4-BE49-F238E27FC236}">
                  <a16:creationId xmlns:a16="http://schemas.microsoft.com/office/drawing/2014/main" id="{241B2FBB-D36D-494F-8494-0FF4E48D442F}"/>
                </a:ext>
              </a:extLst>
            </p:cNvPr>
            <p:cNvPicPr>
              <a:picLocks noChangeAspect="1"/>
            </p:cNvPicPr>
            <p:nvPr/>
          </p:nvPicPr>
          <p:blipFill>
            <a:blip r:embed="rId5"/>
            <a:stretch>
              <a:fillRect/>
            </a:stretch>
          </p:blipFill>
          <p:spPr>
            <a:xfrm>
              <a:off x="3892672" y="780824"/>
              <a:ext cx="1944406" cy="489549"/>
            </a:xfrm>
            <a:prstGeom prst="rect">
              <a:avLst/>
            </a:prstGeom>
          </p:spPr>
        </p:pic>
        <p:pic>
          <p:nvPicPr>
            <p:cNvPr id="54" name="Picture 53">
              <a:extLst>
                <a:ext uri="{FF2B5EF4-FFF2-40B4-BE49-F238E27FC236}">
                  <a16:creationId xmlns:a16="http://schemas.microsoft.com/office/drawing/2014/main" id="{CBB1FB69-EE62-4B83-BD8B-DB8893CA2157}"/>
                </a:ext>
              </a:extLst>
            </p:cNvPr>
            <p:cNvPicPr>
              <a:picLocks noChangeAspect="1"/>
            </p:cNvPicPr>
            <p:nvPr/>
          </p:nvPicPr>
          <p:blipFill>
            <a:blip r:embed="rId6"/>
            <a:stretch>
              <a:fillRect/>
            </a:stretch>
          </p:blipFill>
          <p:spPr>
            <a:xfrm>
              <a:off x="591422" y="660224"/>
              <a:ext cx="3042732" cy="558261"/>
            </a:xfrm>
            <a:prstGeom prst="rect">
              <a:avLst/>
            </a:prstGeom>
          </p:spPr>
        </p:pic>
      </p:grpSp>
    </p:spTree>
    <p:extLst>
      <p:ext uri="{BB962C8B-B14F-4D97-AF65-F5344CB8AC3E}">
        <p14:creationId xmlns:p14="http://schemas.microsoft.com/office/powerpoint/2010/main" val="288341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Grey Layout 2">
    <p:spTree>
      <p:nvGrpSpPr>
        <p:cNvPr id="1" name=""/>
        <p:cNvGrpSpPr/>
        <p:nvPr/>
      </p:nvGrpSpPr>
      <p:grpSpPr>
        <a:xfrm>
          <a:off x="0" y="0"/>
          <a:ext cx="0" cy="0"/>
          <a:chOff x="0" y="0"/>
          <a:chExt cx="0" cy="0"/>
        </a:xfrm>
      </p:grpSpPr>
      <p:cxnSp>
        <p:nvCxnSpPr>
          <p:cNvPr id="50" name="Straight Connector 49">
            <a:extLst>
              <a:ext uri="{FF2B5EF4-FFF2-40B4-BE49-F238E27FC236}">
                <a16:creationId xmlns:a16="http://schemas.microsoft.com/office/drawing/2014/main" id="{1D25F0DD-F831-D01A-FF9D-BB94C366DE47}"/>
              </a:ext>
              <a:ext uri="{C183D7F6-B498-43B3-948B-1728B52AA6E4}">
                <adec:decorative xmlns:adec="http://schemas.microsoft.com/office/drawing/2017/decorative" val="1"/>
              </a:ext>
            </a:extLst>
          </p:cNvPr>
          <p:cNvCxnSpPr/>
          <p:nvPr userDrawn="1"/>
        </p:nvCxnSpPr>
        <p:spPr>
          <a:xfrm>
            <a:off x="3156812"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9CB6F37-1B94-35DE-B92A-9C823AA142B8}"/>
              </a:ext>
              <a:ext uri="{C183D7F6-B498-43B3-948B-1728B52AA6E4}">
                <adec:decorative xmlns:adec="http://schemas.microsoft.com/office/drawing/2017/decorative" val="1"/>
              </a:ext>
            </a:extLst>
          </p:cNvPr>
          <p:cNvCxnSpPr/>
          <p:nvPr userDrawn="1"/>
        </p:nvCxnSpPr>
        <p:spPr>
          <a:xfrm>
            <a:off x="5987189"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 y="1"/>
            <a:ext cx="9143998"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descr="Insert icon">
            <a:extLst>
              <a:ext uri="{FF2B5EF4-FFF2-40B4-BE49-F238E27FC236}">
                <a16:creationId xmlns:a16="http://schemas.microsoft.com/office/drawing/2014/main" id="{E841FD94-3545-EFE6-ACFF-361996CD3459}"/>
              </a:ext>
            </a:extLst>
          </p:cNvPr>
          <p:cNvSpPr>
            <a:spLocks noGrp="1" noChangeAspect="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r>
              <a:rPr lang="en-AU" dirty="0"/>
              <a:t>Theme Icon</a:t>
            </a:r>
          </a:p>
        </p:txBody>
      </p:sp>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a:t>Click to edit Master title style</a:t>
            </a:r>
            <a:endParaRPr lang="en-AU" dirty="0"/>
          </a:p>
        </p:txBody>
      </p:sp>
      <p:sp>
        <p:nvSpPr>
          <p:cNvPr id="52" name="Text Placeholder 13">
            <a:extLst>
              <a:ext uri="{FF2B5EF4-FFF2-40B4-BE49-F238E27FC236}">
                <a16:creationId xmlns:a16="http://schemas.microsoft.com/office/drawing/2014/main" id="{0C0D338E-1A8E-9889-4227-AFF3CD5413E3}"/>
              </a:ext>
            </a:extLst>
          </p:cNvPr>
          <p:cNvSpPr>
            <a:spLocks noGrp="1"/>
          </p:cNvSpPr>
          <p:nvPr>
            <p:ph type="body" sz="quarter" idx="17"/>
          </p:nvPr>
        </p:nvSpPr>
        <p:spPr>
          <a:xfrm>
            <a:off x="434926" y="2089475"/>
            <a:ext cx="2612435" cy="4195262"/>
          </a:xfrm>
        </p:spPr>
        <p:txBody>
          <a:bodyPr/>
          <a:lstStyle>
            <a:lvl2pPr>
              <a:defRPr b="0"/>
            </a:lvl2pPr>
            <a:lvl3pPr>
              <a:defRPr sz="786"/>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3" name="Text Placeholder 4">
            <a:extLst>
              <a:ext uri="{FF2B5EF4-FFF2-40B4-BE49-F238E27FC236}">
                <a16:creationId xmlns:a16="http://schemas.microsoft.com/office/drawing/2014/main" id="{E79C946A-F230-8D36-5CD4-F7CC7BB47BB1}"/>
              </a:ext>
            </a:extLst>
          </p:cNvPr>
          <p:cNvSpPr>
            <a:spLocks noGrp="1"/>
          </p:cNvSpPr>
          <p:nvPr>
            <p:ph type="body" sz="quarter" idx="3" hasCustomPrompt="1"/>
          </p:nvPr>
        </p:nvSpPr>
        <p:spPr>
          <a:xfrm>
            <a:off x="3265303" y="2089476"/>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54" name="Chart Placeholder 19">
            <a:extLst>
              <a:ext uri="{FF2B5EF4-FFF2-40B4-BE49-F238E27FC236}">
                <a16:creationId xmlns:a16="http://schemas.microsoft.com/office/drawing/2014/main" id="{C95FDDB0-C39D-EC91-9054-D3A675B0A90F}"/>
              </a:ext>
            </a:extLst>
          </p:cNvPr>
          <p:cNvSpPr>
            <a:spLocks noGrp="1"/>
          </p:cNvSpPr>
          <p:nvPr>
            <p:ph type="chart" sz="quarter" idx="27"/>
          </p:nvPr>
        </p:nvSpPr>
        <p:spPr>
          <a:xfrm>
            <a:off x="3265303" y="2470134"/>
            <a:ext cx="2613395" cy="1488579"/>
          </a:xfrm>
        </p:spPr>
        <p:txBody>
          <a:bodyPr/>
          <a:lstStyle>
            <a:lvl1pPr>
              <a:defRPr sz="968" b="0" u="none">
                <a:solidFill>
                  <a:schemeClr val="tx1"/>
                </a:solidFill>
              </a:defRPr>
            </a:lvl1pPr>
          </a:lstStyle>
          <a:p>
            <a:r>
              <a:rPr lang="en-US"/>
              <a:t>Click icon to add chart</a:t>
            </a:r>
            <a:endParaRPr lang="en-AU" dirty="0"/>
          </a:p>
        </p:txBody>
      </p:sp>
      <p:sp>
        <p:nvSpPr>
          <p:cNvPr id="55" name="Text Placeholder 4">
            <a:extLst>
              <a:ext uri="{FF2B5EF4-FFF2-40B4-BE49-F238E27FC236}">
                <a16:creationId xmlns:a16="http://schemas.microsoft.com/office/drawing/2014/main" id="{F6B2C3F5-AAB4-7F16-1259-B8D2115EA859}"/>
              </a:ext>
            </a:extLst>
          </p:cNvPr>
          <p:cNvSpPr>
            <a:spLocks noGrp="1"/>
          </p:cNvSpPr>
          <p:nvPr>
            <p:ph type="body" sz="quarter" idx="39" hasCustomPrompt="1"/>
          </p:nvPr>
        </p:nvSpPr>
        <p:spPr>
          <a:xfrm>
            <a:off x="3265303" y="4348324"/>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56" name="Chart Placeholder 19">
            <a:extLst>
              <a:ext uri="{FF2B5EF4-FFF2-40B4-BE49-F238E27FC236}">
                <a16:creationId xmlns:a16="http://schemas.microsoft.com/office/drawing/2014/main" id="{591BC388-2C8F-91E9-C4CB-D632D6F21EE1}"/>
              </a:ext>
            </a:extLst>
          </p:cNvPr>
          <p:cNvSpPr>
            <a:spLocks noGrp="1"/>
          </p:cNvSpPr>
          <p:nvPr>
            <p:ph type="chart" sz="quarter" idx="40"/>
          </p:nvPr>
        </p:nvSpPr>
        <p:spPr>
          <a:xfrm>
            <a:off x="3265303" y="4728982"/>
            <a:ext cx="2613395" cy="1488579"/>
          </a:xfrm>
        </p:spPr>
        <p:txBody>
          <a:bodyPr/>
          <a:lstStyle>
            <a:lvl1pPr>
              <a:defRPr sz="968" b="0" u="none">
                <a:solidFill>
                  <a:schemeClr val="tx1"/>
                </a:solidFill>
              </a:defRPr>
            </a:lvl1pPr>
          </a:lstStyle>
          <a:p>
            <a:r>
              <a:rPr lang="en-US"/>
              <a:t>Click icon to add chart</a:t>
            </a:r>
            <a:endParaRPr lang="en-AU" dirty="0"/>
          </a:p>
        </p:txBody>
      </p:sp>
      <p:sp>
        <p:nvSpPr>
          <p:cNvPr id="37" name="Text Placeholder 4">
            <a:extLst>
              <a:ext uri="{FF2B5EF4-FFF2-40B4-BE49-F238E27FC236}">
                <a16:creationId xmlns:a16="http://schemas.microsoft.com/office/drawing/2014/main" id="{2D31BC2A-8E74-7211-E131-34CBC185C817}"/>
              </a:ext>
            </a:extLst>
          </p:cNvPr>
          <p:cNvSpPr>
            <a:spLocks noGrp="1"/>
          </p:cNvSpPr>
          <p:nvPr>
            <p:ph type="body" sz="quarter" idx="13" hasCustomPrompt="1"/>
          </p:nvPr>
        </p:nvSpPr>
        <p:spPr>
          <a:xfrm>
            <a:off x="6113149" y="2089476"/>
            <a:ext cx="2625299" cy="185710"/>
          </a:xfrm>
        </p:spPr>
        <p:txBody>
          <a:bodyPr anchor="t" anchorCtr="0"/>
          <a:lstStyle>
            <a:lvl1pPr marL="0" indent="0">
              <a:buNone/>
              <a:defRPr sz="1209" b="1"/>
            </a:lvl1pPr>
            <a:lvl2pPr marL="276513" indent="0">
              <a:buNone/>
              <a:defRPr sz="1209"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2</a:t>
            </a:r>
          </a:p>
        </p:txBody>
      </p:sp>
      <p:sp>
        <p:nvSpPr>
          <p:cNvPr id="39" name="Picture Placeholder 22" descr="Insert icon">
            <a:extLst>
              <a:ext uri="{FF2B5EF4-FFF2-40B4-BE49-F238E27FC236}">
                <a16:creationId xmlns:a16="http://schemas.microsoft.com/office/drawing/2014/main" id="{93A80EA6-A32F-41C3-AF3E-4A471B009725}"/>
              </a:ext>
            </a:extLst>
          </p:cNvPr>
          <p:cNvSpPr>
            <a:spLocks noGrp="1" noChangeAspect="1"/>
          </p:cNvSpPr>
          <p:nvPr>
            <p:ph type="pic" sz="quarter" idx="30" hasCustomPrompt="1"/>
          </p:nvPr>
        </p:nvSpPr>
        <p:spPr>
          <a:xfrm>
            <a:off x="6113149" y="2442448"/>
            <a:ext cx="370130" cy="392552"/>
          </a:xfrm>
          <a:prstGeom prst="ellipse">
            <a:avLst/>
          </a:prstGeom>
          <a:solidFill>
            <a:schemeClr val="bg2"/>
          </a:solidFill>
        </p:spPr>
        <p:txBody>
          <a:bodyPr/>
          <a:lstStyle>
            <a:lvl1pPr algn="ctr">
              <a:defRPr sz="786" b="1" u="none"/>
            </a:lvl1pPr>
          </a:lstStyle>
          <a:p>
            <a:r>
              <a:rPr lang="en-AU" dirty="0"/>
              <a:t>Icon</a:t>
            </a:r>
          </a:p>
        </p:txBody>
      </p:sp>
      <p:sp>
        <p:nvSpPr>
          <p:cNvPr id="38" name="Text Placeholder 4">
            <a:extLst>
              <a:ext uri="{FF2B5EF4-FFF2-40B4-BE49-F238E27FC236}">
                <a16:creationId xmlns:a16="http://schemas.microsoft.com/office/drawing/2014/main" id="{283AE4AB-B7A6-FCCA-2D59-5AC1B48C2DA9}"/>
              </a:ext>
            </a:extLst>
          </p:cNvPr>
          <p:cNvSpPr>
            <a:spLocks noGrp="1"/>
          </p:cNvSpPr>
          <p:nvPr>
            <p:ph type="body" sz="quarter" idx="29" hasCustomPrompt="1"/>
          </p:nvPr>
        </p:nvSpPr>
        <p:spPr>
          <a:xfrm>
            <a:off x="6573829" y="2545872"/>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1" name="Text Placeholder 40">
            <a:extLst>
              <a:ext uri="{FF2B5EF4-FFF2-40B4-BE49-F238E27FC236}">
                <a16:creationId xmlns:a16="http://schemas.microsoft.com/office/drawing/2014/main" id="{85CF39FF-827A-7965-892A-EC5976DF3441}"/>
              </a:ext>
            </a:extLst>
          </p:cNvPr>
          <p:cNvSpPr>
            <a:spLocks noGrp="1" noChangeAspect="1"/>
          </p:cNvSpPr>
          <p:nvPr>
            <p:ph type="body" sz="quarter" idx="31" hasCustomPrompt="1"/>
          </p:nvPr>
        </p:nvSpPr>
        <p:spPr>
          <a:xfrm>
            <a:off x="6096641" y="2967175"/>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2" name="Text Placeholder 40">
            <a:extLst>
              <a:ext uri="{FF2B5EF4-FFF2-40B4-BE49-F238E27FC236}">
                <a16:creationId xmlns:a16="http://schemas.microsoft.com/office/drawing/2014/main" id="{D48D2076-A208-ACA2-34DB-806EF01EF7E0}"/>
              </a:ext>
            </a:extLst>
          </p:cNvPr>
          <p:cNvSpPr>
            <a:spLocks noGrp="1" noChangeAspect="1"/>
          </p:cNvSpPr>
          <p:nvPr>
            <p:ph type="body" sz="quarter" idx="32" hasCustomPrompt="1"/>
          </p:nvPr>
        </p:nvSpPr>
        <p:spPr>
          <a:xfrm>
            <a:off x="7000682" y="2967175"/>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3" name="Text Placeholder 40">
            <a:extLst>
              <a:ext uri="{FF2B5EF4-FFF2-40B4-BE49-F238E27FC236}">
                <a16:creationId xmlns:a16="http://schemas.microsoft.com/office/drawing/2014/main" id="{EE87B6C7-9C5A-B0F2-0ADB-416527AEBE2B}"/>
              </a:ext>
            </a:extLst>
          </p:cNvPr>
          <p:cNvSpPr>
            <a:spLocks noGrp="1" noChangeAspect="1"/>
          </p:cNvSpPr>
          <p:nvPr>
            <p:ph type="body" sz="quarter" idx="33" hasCustomPrompt="1"/>
          </p:nvPr>
        </p:nvSpPr>
        <p:spPr>
          <a:xfrm>
            <a:off x="7883974" y="2967175"/>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5" name="Picture Placeholder 22" descr="Insert icon">
            <a:extLst>
              <a:ext uri="{FF2B5EF4-FFF2-40B4-BE49-F238E27FC236}">
                <a16:creationId xmlns:a16="http://schemas.microsoft.com/office/drawing/2014/main" id="{8D4A3905-4994-70C9-1E45-2DAD791152EB}"/>
              </a:ext>
            </a:extLst>
          </p:cNvPr>
          <p:cNvSpPr>
            <a:spLocks noGrp="1" noChangeAspect="1"/>
          </p:cNvSpPr>
          <p:nvPr>
            <p:ph type="pic" sz="quarter" idx="35" hasCustomPrompt="1"/>
          </p:nvPr>
        </p:nvSpPr>
        <p:spPr>
          <a:xfrm>
            <a:off x="6113149" y="4471151"/>
            <a:ext cx="370130" cy="392552"/>
          </a:xfrm>
          <a:prstGeom prst="ellipse">
            <a:avLst/>
          </a:prstGeom>
          <a:solidFill>
            <a:schemeClr val="bg2"/>
          </a:solidFill>
        </p:spPr>
        <p:txBody>
          <a:bodyPr/>
          <a:lstStyle>
            <a:lvl1pPr algn="ctr">
              <a:defRPr sz="786" b="1" u="none"/>
            </a:lvl1pPr>
          </a:lstStyle>
          <a:p>
            <a:r>
              <a:rPr lang="en-AU" dirty="0"/>
              <a:t>Icon</a:t>
            </a:r>
          </a:p>
        </p:txBody>
      </p:sp>
      <p:sp>
        <p:nvSpPr>
          <p:cNvPr id="44" name="Text Placeholder 4">
            <a:extLst>
              <a:ext uri="{FF2B5EF4-FFF2-40B4-BE49-F238E27FC236}">
                <a16:creationId xmlns:a16="http://schemas.microsoft.com/office/drawing/2014/main" id="{E7A07361-9FD8-C312-E093-0CCDDE60D1E7}"/>
              </a:ext>
            </a:extLst>
          </p:cNvPr>
          <p:cNvSpPr>
            <a:spLocks noGrp="1"/>
          </p:cNvSpPr>
          <p:nvPr>
            <p:ph type="body" sz="quarter" idx="34" hasCustomPrompt="1"/>
          </p:nvPr>
        </p:nvSpPr>
        <p:spPr>
          <a:xfrm>
            <a:off x="6573829" y="4574574"/>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6" name="Text Placeholder 40">
            <a:extLst>
              <a:ext uri="{FF2B5EF4-FFF2-40B4-BE49-F238E27FC236}">
                <a16:creationId xmlns:a16="http://schemas.microsoft.com/office/drawing/2014/main" id="{E4CCDF9F-9CBF-A1CB-D3DE-0F94046D36A8}"/>
              </a:ext>
            </a:extLst>
          </p:cNvPr>
          <p:cNvSpPr>
            <a:spLocks noGrp="1" noChangeAspect="1"/>
          </p:cNvSpPr>
          <p:nvPr>
            <p:ph type="body" sz="quarter" idx="36" hasCustomPrompt="1"/>
          </p:nvPr>
        </p:nvSpPr>
        <p:spPr>
          <a:xfrm>
            <a:off x="6096641" y="4995877"/>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7" name="Text Placeholder 40">
            <a:extLst>
              <a:ext uri="{FF2B5EF4-FFF2-40B4-BE49-F238E27FC236}">
                <a16:creationId xmlns:a16="http://schemas.microsoft.com/office/drawing/2014/main" id="{E2975A47-FF6D-8478-06EC-C529A2E8EDC8}"/>
              </a:ext>
            </a:extLst>
          </p:cNvPr>
          <p:cNvSpPr>
            <a:spLocks noGrp="1" noChangeAspect="1"/>
          </p:cNvSpPr>
          <p:nvPr>
            <p:ph type="body" sz="quarter" idx="37" hasCustomPrompt="1"/>
          </p:nvPr>
        </p:nvSpPr>
        <p:spPr>
          <a:xfrm>
            <a:off x="7000682" y="4995877"/>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8" name="Text Placeholder 40">
            <a:extLst>
              <a:ext uri="{FF2B5EF4-FFF2-40B4-BE49-F238E27FC236}">
                <a16:creationId xmlns:a16="http://schemas.microsoft.com/office/drawing/2014/main" id="{45AEBC74-C277-CF88-42B5-8046409889ED}"/>
              </a:ext>
            </a:extLst>
          </p:cNvPr>
          <p:cNvSpPr>
            <a:spLocks noGrp="1" noChangeAspect="1"/>
          </p:cNvSpPr>
          <p:nvPr>
            <p:ph type="body" sz="quarter" idx="38" hasCustomPrompt="1"/>
          </p:nvPr>
        </p:nvSpPr>
        <p:spPr>
          <a:xfrm>
            <a:off x="7883974" y="4995877"/>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p:txBody>
          <a:bodyPr/>
          <a:lstStyle/>
          <a:p>
            <a:r>
              <a:rPr lang="en-AU"/>
              <a:t>Cultural and creative activity in Australia, 2010–11 to 2019–2020</a:t>
            </a:r>
            <a:endParaRPr lang="en-AU" dirty="0"/>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p:txBody>
          <a:bodyPr/>
          <a:lstStyle/>
          <a:p>
            <a:fld id="{186462FA-5B8D-45A7-8376-2187EF3302A6}" type="slidenum">
              <a:rPr lang="en-AU" smtClean="0"/>
              <a:t>‹#›</a:t>
            </a:fld>
            <a:endParaRPr lang="en-AU"/>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October 2022</a:t>
            </a:r>
            <a:endParaRPr lang="en-AU" dirty="0"/>
          </a:p>
        </p:txBody>
      </p:sp>
      <p:grpSp>
        <p:nvGrpSpPr>
          <p:cNvPr id="29" name="Group 28">
            <a:extLst>
              <a:ext uri="{FF2B5EF4-FFF2-40B4-BE49-F238E27FC236}">
                <a16:creationId xmlns:a16="http://schemas.microsoft.com/office/drawing/2014/main" id="{CD6B7804-ABD4-471E-A886-C4CB2B8B5DF6}"/>
              </a:ext>
            </a:extLst>
          </p:cNvPr>
          <p:cNvGrpSpPr/>
          <p:nvPr userDrawn="1"/>
        </p:nvGrpSpPr>
        <p:grpSpPr>
          <a:xfrm>
            <a:off x="422445" y="471590"/>
            <a:ext cx="3746897" cy="435821"/>
            <a:chOff x="591422" y="660224"/>
            <a:chExt cx="5245656" cy="610149"/>
          </a:xfrm>
        </p:grpSpPr>
        <p:pic>
          <p:nvPicPr>
            <p:cNvPr id="30" name="Picture 29">
              <a:extLst>
                <a:ext uri="{FF2B5EF4-FFF2-40B4-BE49-F238E27FC236}">
                  <a16:creationId xmlns:a16="http://schemas.microsoft.com/office/drawing/2014/main" id="{1FE636C5-0161-40F7-A96D-70F06BAE317F}"/>
                </a:ext>
              </a:extLst>
            </p:cNvPr>
            <p:cNvPicPr>
              <a:picLocks noChangeAspect="1"/>
            </p:cNvPicPr>
            <p:nvPr/>
          </p:nvPicPr>
          <p:blipFill>
            <a:blip r:embed="rId5"/>
            <a:stretch>
              <a:fillRect/>
            </a:stretch>
          </p:blipFill>
          <p:spPr>
            <a:xfrm>
              <a:off x="3892672" y="780824"/>
              <a:ext cx="1944406" cy="489549"/>
            </a:xfrm>
            <a:prstGeom prst="rect">
              <a:avLst/>
            </a:prstGeom>
          </p:spPr>
        </p:pic>
        <p:pic>
          <p:nvPicPr>
            <p:cNvPr id="31" name="Picture 30">
              <a:extLst>
                <a:ext uri="{FF2B5EF4-FFF2-40B4-BE49-F238E27FC236}">
                  <a16:creationId xmlns:a16="http://schemas.microsoft.com/office/drawing/2014/main" id="{F48F959D-5B9F-4694-AA5B-01CB4063AF2B}"/>
                </a:ext>
              </a:extLst>
            </p:cNvPr>
            <p:cNvPicPr>
              <a:picLocks noChangeAspect="1"/>
            </p:cNvPicPr>
            <p:nvPr/>
          </p:nvPicPr>
          <p:blipFill>
            <a:blip r:embed="rId6"/>
            <a:stretch>
              <a:fillRect/>
            </a:stretch>
          </p:blipFill>
          <p:spPr>
            <a:xfrm>
              <a:off x="591422" y="660224"/>
              <a:ext cx="3042732" cy="558261"/>
            </a:xfrm>
            <a:prstGeom prst="rect">
              <a:avLst/>
            </a:prstGeom>
          </p:spPr>
        </p:pic>
      </p:grpSp>
    </p:spTree>
    <p:extLst>
      <p:ext uri="{BB962C8B-B14F-4D97-AF65-F5344CB8AC3E}">
        <p14:creationId xmlns:p14="http://schemas.microsoft.com/office/powerpoint/2010/main" val="877747616"/>
      </p:ext>
    </p:extLst>
  </p:cSld>
  <p:clrMapOvr>
    <a:masterClrMapping/>
  </p:clrMapOvr>
  <p:extLst mod="1">
    <p:ext uri="{DCECCB84-F9BA-43D5-87BE-67443E8EF086}">
      <p15:sldGuideLst xmlns:p15="http://schemas.microsoft.com/office/powerpoint/2012/main">
        <p15:guide id="1" orient="horz" pos="427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112" y="657231"/>
            <a:ext cx="8155781" cy="806945"/>
          </a:xfrm>
          <a:prstGeom prst="rect">
            <a:avLst/>
          </a:prstGeom>
        </p:spPr>
        <p:txBody>
          <a:bodyPr vert="horz" lIns="0" tIns="0" rIns="0" bIns="0" rtlCol="0" anchor="t" anchorCtr="0">
            <a:normAutofit/>
          </a:bodyPr>
          <a:lstStyle/>
          <a:p>
            <a:r>
              <a:rPr lang="en-US"/>
              <a:t>Click to edit Master title style</a:t>
            </a:r>
            <a:endParaRPr lang="en-AU" dirty="0"/>
          </a:p>
        </p:txBody>
      </p:sp>
      <p:sp>
        <p:nvSpPr>
          <p:cNvPr id="3" name="Text Placeholder 2"/>
          <p:cNvSpPr>
            <a:spLocks noGrp="1"/>
          </p:cNvSpPr>
          <p:nvPr>
            <p:ph type="body" idx="1"/>
          </p:nvPr>
        </p:nvSpPr>
        <p:spPr>
          <a:xfrm>
            <a:off x="494112" y="1592265"/>
            <a:ext cx="8155781" cy="4321174"/>
          </a:xfrm>
          <a:prstGeom prst="rect">
            <a:avLst/>
          </a:prstGeom>
        </p:spPr>
        <p:txBody>
          <a:bodyPr vert="horz" lIns="0" tIns="0" rIns="0" bIns="0" rtlCol="0" anchor="t" anchorCtr="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descr="background" title="background"/>
          <p:cNvSpPr>
            <a:spLocks noGrp="1"/>
          </p:cNvSpPr>
          <p:nvPr>
            <p:ph type="ftr" sz="quarter" idx="3"/>
          </p:nvPr>
        </p:nvSpPr>
        <p:spPr>
          <a:xfrm>
            <a:off x="494110" y="6446959"/>
            <a:ext cx="5773340" cy="236524"/>
          </a:xfrm>
          <a:prstGeom prst="rect">
            <a:avLst/>
          </a:prstGeom>
        </p:spPr>
        <p:txBody>
          <a:bodyPr vert="horz" lIns="0" tIns="0" rIns="0" bIns="0" rtlCol="0" anchor="t" anchorCtr="0"/>
          <a:lstStyle>
            <a:lvl1pPr algn="l">
              <a:defRPr sz="1000">
                <a:solidFill>
                  <a:schemeClr val="tx1"/>
                </a:solidFill>
              </a:defRPr>
            </a:lvl1pPr>
          </a:lstStyle>
          <a:p>
            <a:r>
              <a:rPr lang="en-AU" dirty="0"/>
              <a:t>Cultural and creative activity in Australia, 2010–11 to 2019–2020</a:t>
            </a:r>
          </a:p>
        </p:txBody>
      </p:sp>
      <p:sp>
        <p:nvSpPr>
          <p:cNvPr id="4" name="Date Placeholder 3" descr="background" title="background"/>
          <p:cNvSpPr>
            <a:spLocks noGrp="1"/>
          </p:cNvSpPr>
          <p:nvPr>
            <p:ph type="dt" sz="half" idx="2"/>
          </p:nvPr>
        </p:nvSpPr>
        <p:spPr>
          <a:xfrm>
            <a:off x="6267450" y="6446959"/>
            <a:ext cx="2057400" cy="236524"/>
          </a:xfrm>
          <a:prstGeom prst="rect">
            <a:avLst/>
          </a:prstGeom>
        </p:spPr>
        <p:txBody>
          <a:bodyPr vert="horz" lIns="0" tIns="0" rIns="0" bIns="0" rtlCol="0" anchor="t" anchorCtr="0"/>
          <a:lstStyle>
            <a:lvl1pPr algn="r">
              <a:defRPr sz="1000">
                <a:solidFill>
                  <a:schemeClr val="tx1"/>
                </a:solidFill>
              </a:defRPr>
            </a:lvl1pPr>
          </a:lstStyle>
          <a:p>
            <a:r>
              <a:rPr lang="en-US"/>
              <a:t>October 2022</a:t>
            </a:r>
            <a:endParaRPr lang="en-AU" dirty="0"/>
          </a:p>
        </p:txBody>
      </p:sp>
      <p:sp>
        <p:nvSpPr>
          <p:cNvPr id="6" name="Slide Number Placeholder 5" descr="background" title="background"/>
          <p:cNvSpPr>
            <a:spLocks noGrp="1"/>
          </p:cNvSpPr>
          <p:nvPr>
            <p:ph type="sldNum" sz="quarter" idx="4"/>
          </p:nvPr>
        </p:nvSpPr>
        <p:spPr>
          <a:xfrm>
            <a:off x="8324852" y="6446959"/>
            <a:ext cx="325041" cy="236524"/>
          </a:xfrm>
          <a:prstGeom prst="rect">
            <a:avLst/>
          </a:prstGeom>
        </p:spPr>
        <p:txBody>
          <a:bodyPr vert="horz" lIns="0" tIns="0" rIns="0" bIns="0" rtlCol="0" anchor="t" anchorCtr="0"/>
          <a:lstStyle>
            <a:lvl1pPr algn="r">
              <a:defRPr sz="1000">
                <a:solidFill>
                  <a:schemeClr val="tx1"/>
                </a:solidFill>
              </a:defRPr>
            </a:lvl1pPr>
          </a:lstStyle>
          <a:p>
            <a:fld id="{C0C62918-07B2-4CAA-831C-DB090AA27E57}" type="slidenum">
              <a:rPr lang="en-AU" smtClean="0"/>
              <a:pPr/>
              <a:t>‹#›</a:t>
            </a:fld>
            <a:endParaRPr lang="en-AU" dirty="0"/>
          </a:p>
        </p:txBody>
      </p:sp>
    </p:spTree>
    <p:extLst>
      <p:ext uri="{BB962C8B-B14F-4D97-AF65-F5344CB8AC3E}">
        <p14:creationId xmlns:p14="http://schemas.microsoft.com/office/powerpoint/2010/main" val="1036506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 id="2147483668" r:id="rId7"/>
    <p:sldLayoutId id="2147483669" r:id="rId8"/>
  </p:sldLayoutIdLst>
  <p:hf hdr="0" dt="0"/>
  <p:txStyles>
    <p:titleStyle>
      <a:lvl1pPr algn="l" defTabSz="914395"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395" rtl="0" eaLnBrk="1" latinLnBrk="0" hangingPunct="1">
        <a:lnSpc>
          <a:spcPct val="100000"/>
        </a:lnSpc>
        <a:spcBef>
          <a:spcPts val="1000"/>
        </a:spcBef>
        <a:buFont typeface="Arial" panose="020B0604020202020204" pitchFamily="34" charset="0"/>
        <a:buNone/>
        <a:defRPr sz="2400" kern="1200">
          <a:solidFill>
            <a:schemeClr val="accent2"/>
          </a:solidFill>
          <a:latin typeface="+mn-lt"/>
          <a:ea typeface="+mn-ea"/>
          <a:cs typeface="+mn-cs"/>
        </a:defRPr>
      </a:lvl1pPr>
      <a:lvl2pPr marL="0" indent="0" algn="l" defTabSz="914395" rtl="0" eaLnBrk="1" latinLnBrk="0" hangingPunct="1">
        <a:lnSpc>
          <a:spcPct val="100000"/>
        </a:lnSpc>
        <a:spcBef>
          <a:spcPts val="900"/>
        </a:spcBef>
        <a:buFont typeface="Arial" panose="020B0604020202020204" pitchFamily="34" charset="0"/>
        <a:buNone/>
        <a:defRPr sz="1800" kern="1200">
          <a:solidFill>
            <a:schemeClr val="tx1"/>
          </a:solidFill>
          <a:latin typeface="+mn-lt"/>
          <a:ea typeface="+mn-ea"/>
          <a:cs typeface="+mn-cs"/>
        </a:defRPr>
      </a:lvl2pPr>
      <a:lvl3pPr marL="269873" indent="-269873" algn="l" defTabSz="914395" rtl="0" eaLnBrk="1" latinLnBrk="0" hangingPunct="1">
        <a:lnSpc>
          <a:spcPct val="100000"/>
        </a:lnSpc>
        <a:spcBef>
          <a:spcPts val="900"/>
        </a:spcBef>
        <a:buFont typeface="Arial" panose="020B0604020202020204" pitchFamily="34" charset="0"/>
        <a:buChar char="•"/>
        <a:defRPr sz="1800" kern="1200">
          <a:solidFill>
            <a:schemeClr val="tx1"/>
          </a:solidFill>
          <a:latin typeface="+mn-lt"/>
          <a:ea typeface="+mn-ea"/>
          <a:cs typeface="+mn-cs"/>
        </a:defRPr>
      </a:lvl3pPr>
      <a:lvl4pPr marL="541336" indent="-271461" algn="l" defTabSz="914395" rtl="0" eaLnBrk="1" latinLnBrk="0" hangingPunct="1">
        <a:lnSpc>
          <a:spcPct val="100000"/>
        </a:lnSpc>
        <a:spcBef>
          <a:spcPts val="900"/>
        </a:spcBef>
        <a:buFont typeface="Calibri" panose="020F0502020204030204" pitchFamily="34" charset="0"/>
        <a:buChar char="–"/>
        <a:defRPr sz="1800" kern="1200">
          <a:solidFill>
            <a:schemeClr val="tx1"/>
          </a:solidFill>
          <a:latin typeface="+mn-lt"/>
          <a:ea typeface="+mn-ea"/>
          <a:cs typeface="+mn-cs"/>
        </a:defRPr>
      </a:lvl4pPr>
      <a:lvl5pPr marL="803271" indent="-261937" algn="l" defTabSz="914395" rtl="0" eaLnBrk="1" latinLnBrk="0" hangingPunct="1">
        <a:lnSpc>
          <a:spcPct val="100000"/>
        </a:lnSpc>
        <a:spcBef>
          <a:spcPts val="900"/>
        </a:spcBef>
        <a:buFont typeface="Calibri" panose="020F0502020204030204" pitchFamily="34" charset="0"/>
        <a:buChar char="›"/>
        <a:defRPr sz="1800" kern="1200">
          <a:solidFill>
            <a:schemeClr val="tx1"/>
          </a:solidFill>
          <a:latin typeface="+mn-lt"/>
          <a:ea typeface="+mn-ea"/>
          <a:cs typeface="+mn-cs"/>
        </a:defRPr>
      </a:lvl5pPr>
      <a:lvl6pPr marL="2514587"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5"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3"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81"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3" algn="l" defTabSz="914395" rtl="0" eaLnBrk="1" latinLnBrk="0" hangingPunct="1">
        <a:defRPr sz="1800" kern="1200">
          <a:solidFill>
            <a:schemeClr val="tx1"/>
          </a:solidFill>
          <a:latin typeface="+mn-lt"/>
          <a:ea typeface="+mn-ea"/>
          <a:cs typeface="+mn-cs"/>
        </a:defRPr>
      </a:lvl4pPr>
      <a:lvl5pPr marL="1828791" algn="l" defTabSz="914395" rtl="0" eaLnBrk="1" latinLnBrk="0" hangingPunct="1">
        <a:defRPr sz="1800" kern="1200">
          <a:solidFill>
            <a:schemeClr val="tx1"/>
          </a:solidFill>
          <a:latin typeface="+mn-lt"/>
          <a:ea typeface="+mn-ea"/>
          <a:cs typeface="+mn-cs"/>
        </a:defRPr>
      </a:lvl5pPr>
      <a:lvl6pPr marL="2285989" algn="l" defTabSz="914395" rtl="0" eaLnBrk="1" latinLnBrk="0" hangingPunct="1">
        <a:defRPr sz="1800" kern="1200">
          <a:solidFill>
            <a:schemeClr val="tx1"/>
          </a:solidFill>
          <a:latin typeface="+mn-lt"/>
          <a:ea typeface="+mn-ea"/>
          <a:cs typeface="+mn-cs"/>
        </a:defRPr>
      </a:lvl6pPr>
      <a:lvl7pPr marL="2743186" algn="l" defTabSz="914395" rtl="0" eaLnBrk="1" latinLnBrk="0" hangingPunct="1">
        <a:defRPr sz="1800" kern="1200">
          <a:solidFill>
            <a:schemeClr val="tx1"/>
          </a:solidFill>
          <a:latin typeface="+mn-lt"/>
          <a:ea typeface="+mn-ea"/>
          <a:cs typeface="+mn-cs"/>
        </a:defRPr>
      </a:lvl7pPr>
      <a:lvl8pPr marL="3200384" algn="l" defTabSz="914395" rtl="0" eaLnBrk="1" latinLnBrk="0" hangingPunct="1">
        <a:defRPr sz="1800" kern="1200">
          <a:solidFill>
            <a:schemeClr val="tx1"/>
          </a:solidFill>
          <a:latin typeface="+mn-lt"/>
          <a:ea typeface="+mn-ea"/>
          <a:cs typeface="+mn-cs"/>
        </a:defRPr>
      </a:lvl8pPr>
      <a:lvl9pPr marL="3657582" algn="l" defTabSz="914395"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167" userDrawn="1">
          <p15:clr>
            <a:srgbClr val="F26B43"/>
          </p15:clr>
        </p15:guide>
        <p15:guide id="2" orient="horz" pos="580" userDrawn="1">
          <p15:clr>
            <a:srgbClr val="F26B43"/>
          </p15:clr>
        </p15:guide>
        <p15:guide id="3" pos="2882" userDrawn="1">
          <p15:clr>
            <a:srgbClr val="F26B43"/>
          </p15:clr>
        </p15:guide>
        <p15:guide id="4" pos="326" userDrawn="1">
          <p15:clr>
            <a:srgbClr val="F26B43"/>
          </p15:clr>
        </p15:guide>
        <p15:guide id="5" pos="5722" userDrawn="1">
          <p15:clr>
            <a:srgbClr val="F26B43"/>
          </p15:clr>
        </p15:guide>
        <p15:guide id="6" orient="horz" pos="5468" userDrawn="1">
          <p15:clr>
            <a:srgbClr val="F26B43"/>
          </p15:clr>
        </p15:guide>
        <p15:guide id="7" orient="horz" pos="5215" userDrawn="1">
          <p15:clr>
            <a:srgbClr val="F26B43"/>
          </p15:clr>
        </p15:guide>
        <p15:guide id="8" orient="horz" pos="1404" userDrawn="1">
          <p15:clr>
            <a:srgbClr val="F26B43"/>
          </p15:clr>
        </p15:guide>
        <p15:guide id="9" pos="55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hyperlink" Target="https://www.abs.gov.au/media-centre/media-releases/retail-turnover-rises-27-cent-june" TargetMode="External"/><Relationship Id="rId7" Type="http://schemas.openxmlformats.org/officeDocument/2006/relationships/image" Target="../media/image18.png"/><Relationship Id="rId2" Type="http://schemas.openxmlformats.org/officeDocument/2006/relationships/hyperlink" Target="https://www.abs.gov.au/media-centre/media-releases/retail-turnover-rises-169-cent-may" TargetMode="External"/><Relationship Id="rId1" Type="http://schemas.openxmlformats.org/officeDocument/2006/relationships/slideLayout" Target="../slideLayouts/slideLayout5.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s://www.infrastructure.gov.au/sites/default/files/cultural_and_creative_activity_in_australia_2008-09_to_2016-17-2.pdf"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4B343177-6B45-4B25-A72A-89AD31A5AB7E}"/>
              </a:ext>
            </a:extLst>
          </p:cNvPr>
          <p:cNvSpPr>
            <a:spLocks noGrp="1"/>
          </p:cNvSpPr>
          <p:nvPr>
            <p:ph type="sldNum" sz="quarter" idx="12"/>
          </p:nvPr>
        </p:nvSpPr>
        <p:spPr/>
        <p:txBody>
          <a:bodyPr/>
          <a:lstStyle/>
          <a:p>
            <a:fld id="{186462FA-5B8D-45A7-8376-2187EF3302A6}" type="slidenum">
              <a:rPr lang="en-AU" smtClean="0"/>
              <a:t>1</a:t>
            </a:fld>
            <a:endParaRPr lang="en-AU" dirty="0"/>
          </a:p>
        </p:txBody>
      </p:sp>
      <p:sp>
        <p:nvSpPr>
          <p:cNvPr id="7" name="Footer Placeholder 47">
            <a:extLst>
              <a:ext uri="{FF2B5EF4-FFF2-40B4-BE49-F238E27FC236}">
                <a16:creationId xmlns:a16="http://schemas.microsoft.com/office/drawing/2014/main" id="{C61AD7FA-9B6C-4A6E-AF0B-B82843C8AA38}"/>
              </a:ext>
            </a:extLst>
          </p:cNvPr>
          <p:cNvSpPr>
            <a:spLocks noGrp="1"/>
          </p:cNvSpPr>
          <p:nvPr>
            <p:ph type="ftr" sz="quarter" idx="11"/>
          </p:nvPr>
        </p:nvSpPr>
        <p:spPr>
          <a:xfrm>
            <a:off x="434926" y="6464541"/>
            <a:ext cx="4137074" cy="162824"/>
          </a:xfrm>
        </p:spPr>
        <p:txBody>
          <a:bodyPr/>
          <a:lstStyle/>
          <a:p>
            <a:pPr defTabSz="914418"/>
            <a:r>
              <a:rPr lang="en-AU" sz="900" dirty="0"/>
              <a:t>Cultural and creative activity in Australia, 2010–11 to 2019–2020</a:t>
            </a:r>
            <a:endParaRPr lang="en-AU" sz="900" dirty="0">
              <a:solidFill>
                <a:srgbClr val="000000"/>
              </a:solidFill>
              <a:latin typeface="Calibri" panose="020F0502020204030204"/>
            </a:endParaRPr>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555188" y="5750992"/>
            <a:ext cx="466709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pic>
        <p:nvPicPr>
          <p:cNvPr id="11" name="Picture 10" descr="Chart 1: Cultural and creative activity, 2010–11 and 2019–20&#10;&#10;This is a bar chart showing the value of cultural and creative activity in 2010–11 and 2019–20. Cultural and creative activity plays an important role in Australia’s economy, growing to $122.3 billion in 2019–20, an increase of $26.0 billion (27.1 per cent) over the last 10 years.&#10;">
            <a:extLst>
              <a:ext uri="{FF2B5EF4-FFF2-40B4-BE49-F238E27FC236}">
                <a16:creationId xmlns:a16="http://schemas.microsoft.com/office/drawing/2014/main" id="{1F2B71D0-0285-47CD-97E1-A09A0B764B61}"/>
              </a:ext>
            </a:extLst>
          </p:cNvPr>
          <p:cNvPicPr/>
          <p:nvPr/>
        </p:nvPicPr>
        <p:blipFill>
          <a:blip r:embed="rId2"/>
          <a:stretch>
            <a:fillRect/>
          </a:stretch>
        </p:blipFill>
        <p:spPr>
          <a:xfrm>
            <a:off x="3562020" y="3465258"/>
            <a:ext cx="4660265" cy="2076450"/>
          </a:xfrm>
          <a:prstGeom prst="rect">
            <a:avLst/>
          </a:prstGeom>
        </p:spPr>
      </p:pic>
      <p:sp>
        <p:nvSpPr>
          <p:cNvPr id="6" name="Rectangle 5">
            <a:extLst>
              <a:ext uri="{FF2B5EF4-FFF2-40B4-BE49-F238E27FC236}">
                <a16:creationId xmlns:a16="http://schemas.microsoft.com/office/drawing/2014/main" id="{45BC408A-8448-45B6-9291-0F4ADAC32474}"/>
              </a:ext>
            </a:extLst>
          </p:cNvPr>
          <p:cNvSpPr/>
          <p:nvPr/>
        </p:nvSpPr>
        <p:spPr>
          <a:xfrm>
            <a:off x="3497149" y="2928116"/>
            <a:ext cx="4572000" cy="276999"/>
          </a:xfrm>
          <a:prstGeom prst="rect">
            <a:avLst/>
          </a:prstGeom>
        </p:spPr>
        <p:txBody>
          <a:bodyPr>
            <a:spAutoFit/>
          </a:bodyPr>
          <a:lstStyle/>
          <a:p>
            <a:pPr lvl="0" algn="ctr" eaLnBrk="0" fontAlgn="base" hangingPunct="0">
              <a:spcBef>
                <a:spcPct val="0"/>
              </a:spcBef>
              <a:spcAft>
                <a:spcPct val="0"/>
              </a:spcAft>
            </a:pPr>
            <a:r>
              <a:rPr lang="en-AU" altLang="en-US" sz="1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1: Cultural and creative activity, 2010–11 and 2019–20</a:t>
            </a:r>
            <a:endParaRPr kumimoji="0" lang="en-AU" altLang="en-US" sz="500" b="0" i="0" u="none" strike="noStrike" cap="none" normalizeH="0" baseline="0" dirty="0">
              <a:ln>
                <a:noFill/>
              </a:ln>
              <a:solidFill>
                <a:schemeClr val="tx1"/>
              </a:solidFill>
              <a:effectLst/>
            </a:endParaRPr>
          </a:p>
        </p:txBody>
      </p:sp>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402050" y="1887056"/>
            <a:ext cx="4820235" cy="1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AU" altLang="en-US" sz="1800" b="0" i="0" u="none" strike="noStrike" cap="none" normalizeH="0" baseline="0" dirty="0">
                <a:ln>
                  <a:noFill/>
                </a:ln>
                <a:solidFill>
                  <a:srgbClr val="081E3E"/>
                </a:solidFill>
                <a:effectLst/>
                <a:latin typeface="Calibri" panose="020F0502020204030204" pitchFamily="34" charset="0"/>
                <a:ea typeface="SimSun" panose="02010600030101010101" pitchFamily="2" charset="-122"/>
                <a:cs typeface="Times New Roman" panose="02020603050405020304" pitchFamily="18" charset="0"/>
              </a:rPr>
              <a:t>Key changes</a:t>
            </a:r>
          </a:p>
          <a:p>
            <a:pPr marL="0" marR="0" lvl="0" indent="0" algn="l" defTabSz="914400" rtl="0" eaLnBrk="0" fontAlgn="base" latinLnBrk="0" hangingPunct="0">
              <a:lnSpc>
                <a:spcPct val="100000"/>
              </a:lnSpc>
              <a:spcBef>
                <a:spcPct val="0"/>
              </a:spcBef>
              <a:spcAft>
                <a:spcPct val="0"/>
              </a:spcAft>
              <a:buClrTx/>
              <a:buSzTx/>
              <a:tabLst/>
            </a:pPr>
            <a:r>
              <a:rPr kumimoji="0" lang="en-AU"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Cultural and creative activity plays an important role in Australia’s economy</a:t>
            </a:r>
            <a:r>
              <a:rPr kumimoji="0" lang="en-US"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growing to </a:t>
            </a:r>
            <a:r>
              <a:rPr kumimoji="0" lang="en-US" altLang="en-US" sz="11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$122.3 billion in 2019–‍20</a:t>
            </a:r>
            <a:r>
              <a:rPr kumimoji="0" lang="en-US"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an increase of $26.0 billion (27.1 per</a:t>
            </a:r>
            <a:r>
              <a:rPr kumimoji="0" lang="en-AU"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cent</a:t>
            </a:r>
            <a:r>
              <a:rPr kumimoji="0" lang="en-US"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over the last 10 years.</a:t>
            </a:r>
            <a:endParaRPr kumimoji="0" lang="en-AU" altLang="en-US" sz="600" b="0" i="0" u="none" strike="noStrike" cap="none" normalizeH="0" baseline="0" dirty="0">
              <a:ln>
                <a:noFill/>
              </a:ln>
              <a:solidFill>
                <a:schemeClr val="tx1"/>
              </a:solidFill>
              <a:effectLst/>
            </a:endParaRP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434926" y="2049978"/>
            <a:ext cx="2612434" cy="3823615"/>
          </a:xfrm>
        </p:spPr>
        <p:txBody>
          <a:bodyPr>
            <a:normAutofit lnSpcReduction="10000"/>
          </a:bodyPr>
          <a:lstStyle/>
          <a:p>
            <a:r>
              <a:rPr lang="x-none" sz="1200" dirty="0"/>
              <a:t>Cultural and creative activity refers to activities involving human creativity as a major input. While there is no universally accepted definition, the terms ‘cultural’ and ‘creative’ describe activities connected with the arts, media, heritage, design, fashion, and information technology.</a:t>
            </a:r>
            <a:endParaRPr lang="en-AU" sz="1200" dirty="0"/>
          </a:p>
          <a:p>
            <a:r>
              <a:rPr lang="x-none" sz="1200" dirty="0"/>
              <a:t>This updated release quantifies the economic contribution of cultural and creative activity in Australia from </a:t>
            </a:r>
            <a:br>
              <a:rPr lang="en-US" sz="1200" dirty="0"/>
            </a:br>
            <a:r>
              <a:rPr lang="x-none" sz="1200" dirty="0"/>
              <a:t>2010–11 to 2019–20. </a:t>
            </a:r>
            <a:endParaRPr lang="en-US" sz="1200" dirty="0"/>
          </a:p>
          <a:p>
            <a:r>
              <a:rPr lang="x-none" sz="1200" dirty="0"/>
              <a:t>This release covers the early economic impact of COVID-19 on cultural and creative activity. Social distancing measures and business restrictions were announced </a:t>
            </a:r>
            <a:r>
              <a:rPr lang="en-US" sz="1200" dirty="0"/>
              <a:t>in </a:t>
            </a:r>
            <a:r>
              <a:rPr lang="x-none" sz="1200" dirty="0"/>
              <a:t>March 2020</a:t>
            </a:r>
            <a:r>
              <a:rPr lang="en-US" sz="1200" dirty="0"/>
              <a:t>, with the </a:t>
            </a:r>
            <a:r>
              <a:rPr lang="x-none" sz="1200" dirty="0"/>
              <a:t>three-month period</a:t>
            </a:r>
            <a:r>
              <a:rPr lang="en-US" sz="1200" dirty="0"/>
              <a:t> including </a:t>
            </a:r>
            <a:r>
              <a:rPr lang="x-none" sz="1200" dirty="0"/>
              <a:t>April and early May 2020</a:t>
            </a:r>
            <a:r>
              <a:rPr lang="en-US" sz="1200" dirty="0"/>
              <a:t> </a:t>
            </a:r>
            <a:r>
              <a:rPr lang="x-none" sz="1200" dirty="0"/>
              <a:t>also </a:t>
            </a:r>
            <a:r>
              <a:rPr lang="en-US" sz="1200" dirty="0"/>
              <a:t>seeing</a:t>
            </a:r>
            <a:r>
              <a:rPr lang="x-none" sz="1200" dirty="0"/>
              <a:t> a gradual easing of</a:t>
            </a:r>
            <a:r>
              <a:rPr lang="en-US" sz="1200" dirty="0"/>
              <a:t> some</a:t>
            </a:r>
            <a:r>
              <a:rPr lang="x-none" sz="1200" dirty="0"/>
              <a:t> restrictions across the country</a:t>
            </a:r>
            <a:r>
              <a:rPr lang="en-US" sz="1200" dirty="0"/>
              <a:t>.</a:t>
            </a:r>
            <a:endParaRPr lang="en-AU" sz="1200" dirty="0"/>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3" y="1328725"/>
            <a:ext cx="8296231" cy="294733"/>
          </a:xfrm>
        </p:spPr>
        <p:txBody>
          <a:bodyPr>
            <a:noAutofit/>
          </a:bodyPr>
          <a:lstStyle/>
          <a:p>
            <a:r>
              <a:rPr lang="en-AU" sz="2400" dirty="0"/>
              <a:t>Cultural and creative activity in Australia 2010-11 to 2019-20</a:t>
            </a:r>
          </a:p>
        </p:txBody>
      </p:sp>
    </p:spTree>
    <p:extLst>
      <p:ext uri="{BB962C8B-B14F-4D97-AF65-F5344CB8AC3E}">
        <p14:creationId xmlns:p14="http://schemas.microsoft.com/office/powerpoint/2010/main" val="349409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6A067B79-91C5-4F38-A451-800300C4A738}"/>
              </a:ext>
            </a:extLst>
          </p:cNvPr>
          <p:cNvSpPr>
            <a:spLocks noGrp="1"/>
          </p:cNvSpPr>
          <p:nvPr>
            <p:ph type="sldNum" sz="quarter" idx="12"/>
          </p:nvPr>
        </p:nvSpPr>
        <p:spPr/>
        <p:txBody>
          <a:bodyPr/>
          <a:lstStyle/>
          <a:p>
            <a:fld id="{186462FA-5B8D-45A7-8376-2187EF3302A6}" type="slidenum">
              <a:rPr lang="en-AU" smtClean="0"/>
              <a:t>2</a:t>
            </a:fld>
            <a:endParaRPr lang="en-AU" dirty="0"/>
          </a:p>
        </p:txBody>
      </p:sp>
      <p:sp>
        <p:nvSpPr>
          <p:cNvPr id="7" name="Footer Placeholder 47">
            <a:extLst>
              <a:ext uri="{FF2B5EF4-FFF2-40B4-BE49-F238E27FC236}">
                <a16:creationId xmlns:a16="http://schemas.microsoft.com/office/drawing/2014/main" id="{C61AD7FA-9B6C-4A6E-AF0B-B82843C8AA38}"/>
              </a:ext>
            </a:extLst>
          </p:cNvPr>
          <p:cNvSpPr>
            <a:spLocks noGrp="1"/>
          </p:cNvSpPr>
          <p:nvPr>
            <p:ph type="ftr" sz="quarter" idx="11"/>
          </p:nvPr>
        </p:nvSpPr>
        <p:spPr>
          <a:xfrm>
            <a:off x="434926" y="6464541"/>
            <a:ext cx="4137074" cy="167078"/>
          </a:xfrm>
        </p:spPr>
        <p:txBody>
          <a:bodyPr/>
          <a:lstStyle/>
          <a:p>
            <a:pPr defTabSz="914418"/>
            <a:r>
              <a:rPr lang="en-AU" sz="900" dirty="0"/>
              <a:t>Cultural and creative activity in Australia, 2010–11 to 2019–2020</a:t>
            </a:r>
            <a:endParaRPr lang="en-AU" sz="900" dirty="0">
              <a:solidFill>
                <a:srgbClr val="000000"/>
              </a:solidFill>
              <a:latin typeface="Calibri" panose="020F0502020204030204"/>
            </a:endParaRPr>
          </a:p>
        </p:txBody>
      </p:sp>
      <p:sp>
        <p:nvSpPr>
          <p:cNvPr id="12" name="Rectangle 11">
            <a:extLst>
              <a:ext uri="{FF2B5EF4-FFF2-40B4-BE49-F238E27FC236}">
                <a16:creationId xmlns:a16="http://schemas.microsoft.com/office/drawing/2014/main" id="{C89020A1-CEA5-4C51-AB8B-C2102646F3C0}"/>
              </a:ext>
            </a:extLst>
          </p:cNvPr>
          <p:cNvSpPr/>
          <p:nvPr/>
        </p:nvSpPr>
        <p:spPr>
          <a:xfrm>
            <a:off x="3242772" y="5441832"/>
            <a:ext cx="5707736" cy="553998"/>
          </a:xfrm>
          <a:prstGeom prst="rect">
            <a:avLst/>
          </a:prstGeom>
        </p:spPr>
        <p:txBody>
          <a:bodyPr wrap="square">
            <a:spAutoFit/>
          </a:bodyPr>
          <a:lstStyle/>
          <a:p>
            <a:pPr>
              <a:spcBef>
                <a:spcPts val="600"/>
              </a:spcBef>
              <a:spcAft>
                <a:spcPts val="400"/>
              </a:spcAft>
            </a:pPr>
            <a:r>
              <a:rPr lang="x-none" sz="1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industry domains with the greatest contribution to activity in 2019–20 were design at $50.9 billion, fashion at $15.1 billion, literature and print media at $8.3 billion, and broadcasting, electronic or digital media, and film at $8.1 billion.</a:t>
            </a:r>
            <a:endParaRPr lang="en-AU" sz="1000" i="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F7451564-47E7-4A2D-9C86-81A8CB3C00C1}"/>
              </a:ext>
            </a:extLst>
          </p:cNvPr>
          <p:cNvSpPr/>
          <p:nvPr/>
        </p:nvSpPr>
        <p:spPr>
          <a:xfrm>
            <a:off x="3765859" y="4976596"/>
            <a:ext cx="4572000" cy="338554"/>
          </a:xfrm>
          <a:prstGeom prst="rect">
            <a:avLst/>
          </a:prstGeom>
        </p:spPr>
        <p:txBody>
          <a:bodyPr>
            <a:spAutoFit/>
          </a:bodyPr>
          <a:lstStyle/>
          <a:p>
            <a:pPr>
              <a:spcBef>
                <a:spcPts val="600"/>
              </a:spcBef>
              <a:spcAft>
                <a:spcPts val="400"/>
              </a:spcAft>
            </a:pPr>
            <a:r>
              <a:rPr lang="en-AU"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BCARR calculations</a:t>
            </a:r>
          </a:p>
        </p:txBody>
      </p:sp>
      <p:pic>
        <p:nvPicPr>
          <p:cNvPr id="13" name="Picture 12" descr="Chart 2: Components of cultural and creative activity in 2019–20&#10;&#10;This is a pie chart showing the value of four components that make cultural and creative activity on a satellite accounts basis in 2019–20. Gross Value Added (GVA) from cultural and creative industries was $93.4 billion in 2019–20 and Net taxes on products attributable to cultural and creative industries was $4.7 billion. Compensation of employees (COE) received by individuals working in cultural and creative occupations outside the cultural and creative industries was $24.1 billion in 2019–20. The value of volunteer services to arts and heritage organisations was $1.1 billion, and Non‑market output of market producers in cultural and creative industries was $97 million in 2019–20.&#10;">
            <a:extLst>
              <a:ext uri="{FF2B5EF4-FFF2-40B4-BE49-F238E27FC236}">
                <a16:creationId xmlns:a16="http://schemas.microsoft.com/office/drawing/2014/main" id="{9024DEBF-62A9-423D-AE0A-16C30AD37AED}"/>
              </a:ext>
            </a:extLst>
          </p:cNvPr>
          <p:cNvPicPr/>
          <p:nvPr/>
        </p:nvPicPr>
        <p:blipFill rotWithShape="1">
          <a:blip r:embed="rId2"/>
          <a:srcRect t="8475"/>
          <a:stretch/>
        </p:blipFill>
        <p:spPr bwMode="auto">
          <a:xfrm>
            <a:off x="3855420" y="2459362"/>
            <a:ext cx="4482439" cy="2218002"/>
          </a:xfrm>
          <a:prstGeom prst="rect">
            <a:avLst/>
          </a:prstGeom>
          <a:ln>
            <a:noFill/>
          </a:ln>
          <a:extLst>
            <a:ext uri="{53640926-AAD7-44D8-BBD7-CCE9431645EC}">
              <a14:shadowObscured xmlns:a14="http://schemas.microsoft.com/office/drawing/2010/main"/>
            </a:ext>
          </a:extLst>
        </p:spPr>
      </p:pic>
      <p:sp>
        <p:nvSpPr>
          <p:cNvPr id="10" name="Rectangle 9">
            <a:extLst>
              <a:ext uri="{FF2B5EF4-FFF2-40B4-BE49-F238E27FC236}">
                <a16:creationId xmlns:a16="http://schemas.microsoft.com/office/drawing/2014/main" id="{3C84B77D-1C7A-4DA4-8CAD-FAA464AE1537}"/>
              </a:ext>
            </a:extLst>
          </p:cNvPr>
          <p:cNvSpPr/>
          <p:nvPr/>
        </p:nvSpPr>
        <p:spPr>
          <a:xfrm>
            <a:off x="3573511" y="1883131"/>
            <a:ext cx="4572000" cy="276999"/>
          </a:xfrm>
          <a:prstGeom prst="rect">
            <a:avLst/>
          </a:prstGeom>
        </p:spPr>
        <p:txBody>
          <a:bodyPr>
            <a:spAutoFit/>
          </a:bodyPr>
          <a:lstStyle/>
          <a:p>
            <a:pPr algn="ctr">
              <a:spcBef>
                <a:spcPts val="400"/>
              </a:spcBef>
              <a:spcAft>
                <a:spcPts val="400"/>
              </a:spcAft>
            </a:pPr>
            <a:r>
              <a:rPr lang="en-AU" sz="1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2: Components of cultural and creative activity in 2019–20</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434926" y="1883130"/>
            <a:ext cx="2612434" cy="4420015"/>
          </a:xfrm>
        </p:spPr>
        <p:txBody>
          <a:bodyPr>
            <a:noAutofit/>
          </a:bodyPr>
          <a:lstStyle/>
          <a:p>
            <a:r>
              <a:rPr lang="en-US" sz="950" dirty="0"/>
              <a:t>O</a:t>
            </a:r>
            <a:r>
              <a:rPr lang="x-none" sz="950" dirty="0"/>
              <a:t>n a satellite accounts basis, cultural and creative activity consists of four components:</a:t>
            </a:r>
            <a:endParaRPr lang="en-AU" sz="950" dirty="0"/>
          </a:p>
          <a:p>
            <a:pPr marL="288000" lvl="0" indent="-288000">
              <a:spcBef>
                <a:spcPts val="600"/>
              </a:spcBef>
              <a:buFont typeface="Arial" panose="020B0604020202020204" pitchFamily="34" charset="0"/>
              <a:buChar char="•"/>
            </a:pPr>
            <a:r>
              <a:rPr lang="x-none" sz="950" dirty="0">
                <a:solidFill>
                  <a:schemeClr val="tx1"/>
                </a:solidFill>
              </a:rPr>
              <a:t>Over 10 years, </a:t>
            </a:r>
            <a:r>
              <a:rPr lang="x-none" sz="950" b="1" dirty="0">
                <a:solidFill>
                  <a:schemeClr val="tx1"/>
                </a:solidFill>
              </a:rPr>
              <a:t>Gross Value Added </a:t>
            </a:r>
            <a:r>
              <a:rPr lang="x-none" sz="950" dirty="0">
                <a:solidFill>
                  <a:schemeClr val="tx1"/>
                </a:solidFill>
              </a:rPr>
              <a:t>(GVA) from cultural and creative industries increased by $18.7</a:t>
            </a:r>
            <a:r>
              <a:rPr lang="en-US" sz="950" dirty="0">
                <a:solidFill>
                  <a:schemeClr val="tx1"/>
                </a:solidFill>
              </a:rPr>
              <a:t> </a:t>
            </a:r>
            <a:r>
              <a:rPr lang="x-none" sz="950" dirty="0">
                <a:solidFill>
                  <a:schemeClr val="tx1"/>
                </a:solidFill>
              </a:rPr>
              <a:t>billion to $93.4 billion in 2019–20 </a:t>
            </a:r>
            <a:br>
              <a:rPr lang="en-US" sz="950" dirty="0">
                <a:solidFill>
                  <a:schemeClr val="tx1"/>
                </a:solidFill>
              </a:rPr>
            </a:br>
            <a:r>
              <a:rPr lang="x-none" sz="950" dirty="0">
                <a:solidFill>
                  <a:schemeClr val="tx1"/>
                </a:solidFill>
              </a:rPr>
              <a:t>(25.0 per cent) and Net taxes on products attributable to cultural and creative industries increased by $252 million to $4.7 billion in 2019–20 (5.6 per cent).</a:t>
            </a:r>
            <a:endParaRPr lang="en-AU" sz="950" dirty="0">
              <a:solidFill>
                <a:schemeClr val="tx1"/>
              </a:solidFill>
            </a:endParaRPr>
          </a:p>
          <a:p>
            <a:pPr marL="288000" lvl="0" indent="-288000">
              <a:spcBef>
                <a:spcPts val="600"/>
              </a:spcBef>
              <a:buFont typeface="Arial" panose="020B0604020202020204" pitchFamily="34" charset="0"/>
              <a:buChar char="•"/>
            </a:pPr>
            <a:r>
              <a:rPr lang="x-none" sz="950" b="1" dirty="0">
                <a:solidFill>
                  <a:schemeClr val="tx1"/>
                </a:solidFill>
              </a:rPr>
              <a:t>Compensation of employees </a:t>
            </a:r>
            <a:r>
              <a:rPr lang="x-none" sz="950" dirty="0">
                <a:solidFill>
                  <a:schemeClr val="tx1"/>
                </a:solidFill>
              </a:rPr>
              <a:t>(COE) received by individuals working in cultural and creative occupations outside the cultural and creative industries was $24.1 billion in 2019–20. This grew by $7.1 billion over the period </a:t>
            </a:r>
            <a:br>
              <a:rPr lang="en-US" sz="950" dirty="0">
                <a:solidFill>
                  <a:schemeClr val="tx1"/>
                </a:solidFill>
              </a:rPr>
            </a:br>
            <a:r>
              <a:rPr lang="x-none" sz="950" dirty="0">
                <a:solidFill>
                  <a:schemeClr val="tx1"/>
                </a:solidFill>
              </a:rPr>
              <a:t>(41.6 per cent).</a:t>
            </a:r>
            <a:endParaRPr lang="en-AU" sz="950" dirty="0">
              <a:solidFill>
                <a:schemeClr val="tx1"/>
              </a:solidFill>
            </a:endParaRPr>
          </a:p>
          <a:p>
            <a:pPr marL="288000" lvl="0" indent="-288000">
              <a:spcBef>
                <a:spcPts val="600"/>
              </a:spcBef>
              <a:buFont typeface="Arial" panose="020B0604020202020204" pitchFamily="34" charset="0"/>
              <a:buChar char="•"/>
            </a:pPr>
            <a:r>
              <a:rPr lang="x-none" sz="950" dirty="0">
                <a:solidFill>
                  <a:schemeClr val="tx1"/>
                </a:solidFill>
              </a:rPr>
              <a:t>The value of </a:t>
            </a:r>
            <a:r>
              <a:rPr lang="x-none" sz="950" b="1" dirty="0">
                <a:solidFill>
                  <a:schemeClr val="tx1"/>
                </a:solidFill>
              </a:rPr>
              <a:t>volunteer services </a:t>
            </a:r>
            <a:r>
              <a:rPr lang="x-none" sz="950" dirty="0">
                <a:solidFill>
                  <a:schemeClr val="tx1"/>
                </a:solidFill>
              </a:rPr>
              <a:t>to arts and heritage organisations was $1.1 billion in </a:t>
            </a:r>
            <a:br>
              <a:rPr lang="en-US" sz="950" dirty="0">
                <a:solidFill>
                  <a:schemeClr val="tx1"/>
                </a:solidFill>
              </a:rPr>
            </a:br>
            <a:r>
              <a:rPr lang="x-none" sz="950" dirty="0">
                <a:solidFill>
                  <a:schemeClr val="tx1"/>
                </a:solidFill>
              </a:rPr>
              <a:t>2019–20, $230</a:t>
            </a:r>
            <a:r>
              <a:rPr lang="en-US" sz="950" dirty="0">
                <a:solidFill>
                  <a:schemeClr val="tx1"/>
                </a:solidFill>
              </a:rPr>
              <a:t> </a:t>
            </a:r>
            <a:r>
              <a:rPr lang="x-none" sz="950" dirty="0">
                <a:solidFill>
                  <a:schemeClr val="tx1"/>
                </a:solidFill>
              </a:rPr>
              <a:t>million more than in 2010–11.</a:t>
            </a:r>
            <a:endParaRPr lang="en-AU" sz="950" dirty="0">
              <a:solidFill>
                <a:schemeClr val="tx1"/>
              </a:solidFill>
            </a:endParaRPr>
          </a:p>
          <a:p>
            <a:pPr marL="288000" lvl="0" indent="-288000">
              <a:spcBef>
                <a:spcPts val="600"/>
              </a:spcBef>
              <a:buFont typeface="Arial" panose="020B0604020202020204" pitchFamily="34" charset="0"/>
              <a:buChar char="•"/>
            </a:pPr>
            <a:r>
              <a:rPr lang="x-none" sz="950" b="1" dirty="0">
                <a:solidFill>
                  <a:schemeClr val="tx1"/>
                </a:solidFill>
              </a:rPr>
              <a:t>Non‑market output </a:t>
            </a:r>
            <a:r>
              <a:rPr lang="x-none" sz="950" dirty="0">
                <a:solidFill>
                  <a:schemeClr val="tx1"/>
                </a:solidFill>
              </a:rPr>
              <a:t>of market producers in cultural and creative industries was $97 million in 2019–‍20, an increase of $19 million compared to 2010–11.</a:t>
            </a:r>
            <a:endParaRPr lang="en-AU" sz="950" dirty="0">
              <a:solidFill>
                <a:schemeClr val="tx1"/>
              </a:solidFill>
            </a:endParaRPr>
          </a:p>
          <a:p>
            <a:r>
              <a:rPr lang="en-AU" sz="950" dirty="0"/>
              <a:t>Note: Satellite account is a term used to measure the size of economic sectors that are not defined as industries in national accounts. The ABS has developed satellite accounts such as tourism, non-profit institutions, and cultural and creative activity.</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3" y="1328725"/>
            <a:ext cx="8296231" cy="294733"/>
          </a:xfrm>
        </p:spPr>
        <p:txBody>
          <a:bodyPr>
            <a:noAutofit/>
          </a:bodyPr>
          <a:lstStyle/>
          <a:p>
            <a:r>
              <a:rPr lang="en-US" sz="2400" dirty="0"/>
              <a:t>Key components of cultural and creative activity</a:t>
            </a:r>
            <a:endParaRPr lang="en-AU" sz="2400" dirty="0"/>
          </a:p>
        </p:txBody>
      </p:sp>
    </p:spTree>
    <p:extLst>
      <p:ext uri="{BB962C8B-B14F-4D97-AF65-F5344CB8AC3E}">
        <p14:creationId xmlns:p14="http://schemas.microsoft.com/office/powerpoint/2010/main" val="985947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31EAB0E-37C4-4FA1-9896-34997E30DD1B}"/>
              </a:ext>
            </a:extLst>
          </p:cNvPr>
          <p:cNvSpPr>
            <a:spLocks noGrp="1"/>
          </p:cNvSpPr>
          <p:nvPr>
            <p:ph type="sldNum" sz="quarter" idx="12"/>
          </p:nvPr>
        </p:nvSpPr>
        <p:spPr/>
        <p:txBody>
          <a:bodyPr/>
          <a:lstStyle/>
          <a:p>
            <a:fld id="{186462FA-5B8D-45A7-8376-2187EF3302A6}" type="slidenum">
              <a:rPr lang="en-AU" smtClean="0"/>
              <a:t>3</a:t>
            </a:fld>
            <a:endParaRPr lang="en-AU" dirty="0"/>
          </a:p>
        </p:txBody>
      </p:sp>
      <p:sp>
        <p:nvSpPr>
          <p:cNvPr id="7" name="Footer Placeholder 47">
            <a:extLst>
              <a:ext uri="{FF2B5EF4-FFF2-40B4-BE49-F238E27FC236}">
                <a16:creationId xmlns:a16="http://schemas.microsoft.com/office/drawing/2014/main" id="{C61AD7FA-9B6C-4A6E-AF0B-B82843C8AA38}"/>
              </a:ext>
            </a:extLst>
          </p:cNvPr>
          <p:cNvSpPr>
            <a:spLocks noGrp="1"/>
          </p:cNvSpPr>
          <p:nvPr>
            <p:ph type="ftr" sz="quarter" idx="11"/>
          </p:nvPr>
        </p:nvSpPr>
        <p:spPr>
          <a:xfrm>
            <a:off x="434926" y="6464541"/>
            <a:ext cx="4137074" cy="167078"/>
          </a:xfrm>
        </p:spPr>
        <p:txBody>
          <a:bodyPr/>
          <a:lstStyle/>
          <a:p>
            <a:pPr defTabSz="914418"/>
            <a:r>
              <a:rPr lang="en-AU" sz="900" dirty="0"/>
              <a:t>Cultural and creative activity in Australia, 2010–11 to 2019–2020</a:t>
            </a:r>
            <a:endParaRPr lang="en-AU" sz="900" dirty="0">
              <a:solidFill>
                <a:srgbClr val="000000"/>
              </a:solidFill>
              <a:latin typeface="Calibri" panose="020F0502020204030204"/>
            </a:endParaRPr>
          </a:p>
        </p:txBody>
      </p:sp>
      <p:sp>
        <p:nvSpPr>
          <p:cNvPr id="18" name="Rectangle 17">
            <a:extLst>
              <a:ext uri="{FF2B5EF4-FFF2-40B4-BE49-F238E27FC236}">
                <a16:creationId xmlns:a16="http://schemas.microsoft.com/office/drawing/2014/main" id="{CCB3A2C9-0034-4811-BD1D-C5F535C0BC52}"/>
              </a:ext>
            </a:extLst>
          </p:cNvPr>
          <p:cNvSpPr/>
          <p:nvPr/>
        </p:nvSpPr>
        <p:spPr>
          <a:xfrm>
            <a:off x="3356668" y="5870597"/>
            <a:ext cx="5479946" cy="525721"/>
          </a:xfrm>
          <a:prstGeom prst="rect">
            <a:avLst/>
          </a:prstGeom>
        </p:spPr>
        <p:txBody>
          <a:bodyPr wrap="square">
            <a:spAutoFit/>
          </a:bodyPr>
          <a:lstStyle/>
          <a:p>
            <a:pPr>
              <a:lnSpc>
                <a:spcPct val="120000"/>
              </a:lnSpc>
              <a:spcBef>
                <a:spcPts val="0"/>
              </a:spcBef>
            </a:pPr>
            <a:r>
              <a:rPr lang="en-AU" sz="800" baseline="30000" dirty="0"/>
              <a:t>1  </a:t>
            </a:r>
            <a:r>
              <a:rPr lang="en-AU" sz="800" dirty="0"/>
              <a:t>IBISWorld industry report (2022), M7000 Computer system design services in Australia, April 2022, p. 17.</a:t>
            </a:r>
          </a:p>
          <a:p>
            <a:pPr>
              <a:lnSpc>
                <a:spcPct val="120000"/>
              </a:lnSpc>
              <a:spcBef>
                <a:spcPts val="0"/>
              </a:spcBef>
            </a:pPr>
            <a:r>
              <a:rPr lang="en-AU" sz="800" baseline="30000" dirty="0"/>
              <a:t>2 </a:t>
            </a:r>
            <a:r>
              <a:rPr lang="en-AU" sz="800" dirty="0"/>
              <a:t>Australian Bureau of Statistics (2020), </a:t>
            </a:r>
            <a:r>
              <a:rPr lang="en-AU" sz="800" u="sng" dirty="0">
                <a:hlinkClick r:id="rId2"/>
              </a:rPr>
              <a:t>Retail Trade, Australia</a:t>
            </a:r>
            <a:r>
              <a:rPr lang="en-AU" sz="800" dirty="0"/>
              <a:t>, May 2020</a:t>
            </a:r>
          </a:p>
          <a:p>
            <a:pPr>
              <a:lnSpc>
                <a:spcPct val="120000"/>
              </a:lnSpc>
              <a:spcBef>
                <a:spcPts val="0"/>
              </a:spcBef>
            </a:pPr>
            <a:r>
              <a:rPr lang="en-AU" sz="800" baseline="30000" dirty="0"/>
              <a:t>3 </a:t>
            </a:r>
            <a:r>
              <a:rPr lang="en-AU" sz="800" dirty="0"/>
              <a:t>Australian Bureau of Statistics (2020), </a:t>
            </a:r>
            <a:r>
              <a:rPr lang="en-AU" sz="800" u="sng" dirty="0">
                <a:hlinkClick r:id="rId3"/>
              </a:rPr>
              <a:t>Retail Trade, Australia</a:t>
            </a:r>
            <a:r>
              <a:rPr lang="en-AU" sz="800" dirty="0"/>
              <a:t>, June 2020</a:t>
            </a:r>
          </a:p>
        </p:txBody>
      </p:sp>
      <p:sp>
        <p:nvSpPr>
          <p:cNvPr id="6" name="Rectangle 5">
            <a:extLst>
              <a:ext uri="{FF2B5EF4-FFF2-40B4-BE49-F238E27FC236}">
                <a16:creationId xmlns:a16="http://schemas.microsoft.com/office/drawing/2014/main" id="{EB0F21F3-7A73-4526-A071-C56CAFE366F7}"/>
              </a:ext>
            </a:extLst>
          </p:cNvPr>
          <p:cNvSpPr/>
          <p:nvPr/>
        </p:nvSpPr>
        <p:spPr>
          <a:xfrm>
            <a:off x="3356668" y="4869615"/>
            <a:ext cx="5479946" cy="707886"/>
          </a:xfrm>
          <a:prstGeom prst="rect">
            <a:avLst/>
          </a:prstGeom>
        </p:spPr>
        <p:txBody>
          <a:bodyPr wrap="square">
            <a:spAutoFit/>
          </a:bodyPr>
          <a:lstStyle/>
          <a:p>
            <a:r>
              <a:rPr lang="en-AU" sz="1000" i="1" dirty="0"/>
              <a:t>The shrinking share of GDP for some domains partially reflects the structural changes occurring within these industries. For example, clothing manufacturing, printing and publishing have all faced increased global competition and are adjusting to automation and the shift from traditional print media towards digital content.</a:t>
            </a:r>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660644" y="4368752"/>
            <a:ext cx="466709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AU"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descr="Chart 3: GVA by domain, cultural and creative industries, 2019–20&#10;&#10;This is a bar chart showing the GVA of cultural and creative industry domains in 2019–20. The X axis shows the top four largest domains by GVA, Design; Fashion; Literature and Print Media ; Broadcasting, electronic or digital media, and film; and everything else (for all other cultural and creative activity). The Y axis shows the GVA value (in $billions). The industry domains with the greatest contribution to activity in 2019–20 were design at $50.9 billion, fashion at $15.1 billion, literature and print media at $8.3 billion, and broadcasting, electronic or digital media, and film at $8.1 billion.&#10;">
            <a:extLst>
              <a:ext uri="{FF2B5EF4-FFF2-40B4-BE49-F238E27FC236}">
                <a16:creationId xmlns:a16="http://schemas.microsoft.com/office/drawing/2014/main" id="{1A99D61D-3D33-40CF-9753-004A260C1E6F}"/>
              </a:ext>
            </a:extLst>
          </p:cNvPr>
          <p:cNvPicPr/>
          <p:nvPr/>
        </p:nvPicPr>
        <p:blipFill>
          <a:blip r:embed="rId4"/>
          <a:stretch>
            <a:fillRect/>
          </a:stretch>
        </p:blipFill>
        <p:spPr>
          <a:xfrm>
            <a:off x="3676459" y="2344886"/>
            <a:ext cx="4424553" cy="1845754"/>
          </a:xfrm>
          <a:prstGeom prst="rect">
            <a:avLst/>
          </a:prstGeom>
        </p:spPr>
      </p:pic>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676459" y="1806945"/>
            <a:ext cx="4667098" cy="26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AU" sz="1200" b="1" dirty="0">
                <a:latin typeface="+mn-lt"/>
              </a:rPr>
              <a:t>Chart 3: GVA by domain, cultural and creative industries, 2019-20</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614477" y="1854669"/>
            <a:ext cx="2432884" cy="4609872"/>
          </a:xfrm>
        </p:spPr>
        <p:txBody>
          <a:bodyPr>
            <a:normAutofit fontScale="25000" lnSpcReduction="20000"/>
          </a:bodyPr>
          <a:lstStyle/>
          <a:p>
            <a:r>
              <a:rPr lang="en-AU" sz="3800" dirty="0">
                <a:solidFill>
                  <a:schemeClr val="tx1"/>
                </a:solidFill>
              </a:rPr>
              <a:t>Most cultural and creative industry domains grew in absolute terms over the 10-year period but did not keep pace with the economy as a whole. </a:t>
            </a:r>
          </a:p>
          <a:p>
            <a:r>
              <a:rPr lang="en-AU" sz="3800" b="1" dirty="0">
                <a:solidFill>
                  <a:schemeClr val="tx1"/>
                </a:solidFill>
              </a:rPr>
              <a:t>Design activity </a:t>
            </a:r>
            <a:r>
              <a:rPr lang="en-AU" sz="3800" dirty="0">
                <a:solidFill>
                  <a:schemeClr val="tx1"/>
                </a:solidFill>
              </a:rPr>
              <a:t>grew strongly over the decade (↑$17.8 billion) and maintained its share of gross domestic product (GDP). </a:t>
            </a:r>
          </a:p>
          <a:p>
            <a:pPr marL="288000" indent="-288000">
              <a:buFont typeface="Arial" panose="020B0604020202020204" pitchFamily="34" charset="0"/>
              <a:buChar char="•"/>
            </a:pPr>
            <a:r>
              <a:rPr lang="en-AU" sz="3800" dirty="0">
                <a:solidFill>
                  <a:schemeClr val="tx1"/>
                </a:solidFill>
              </a:rPr>
              <a:t>The growth was mainly driven by </a:t>
            </a:r>
            <a:r>
              <a:rPr lang="en-AU" sz="3800" b="1" dirty="0">
                <a:solidFill>
                  <a:schemeClr val="tx1"/>
                </a:solidFill>
              </a:rPr>
              <a:t>computer system design services</a:t>
            </a:r>
            <a:r>
              <a:rPr lang="en-AU" sz="3800" dirty="0">
                <a:solidFill>
                  <a:schemeClr val="tx1"/>
                </a:solidFill>
              </a:rPr>
              <a:t>, with an increase of 12.2 billion or 52.2 per cent over the decade. COVID-19 led more people to work from home from March 2020, leading to greater demand for cloud-based services across businesses.</a:t>
            </a:r>
            <a:r>
              <a:rPr lang="en-AU" sz="3800" baseline="30000" dirty="0">
                <a:solidFill>
                  <a:schemeClr val="tx1"/>
                </a:solidFill>
              </a:rPr>
              <a:t>1</a:t>
            </a:r>
            <a:r>
              <a:rPr lang="en-AU" sz="3800" dirty="0">
                <a:solidFill>
                  <a:schemeClr val="tx1"/>
                </a:solidFill>
              </a:rPr>
              <a:t> GVA of computer system design services increased $3.1 billion or 9.6 per cent from 2018–19 to 2019–20.</a:t>
            </a:r>
          </a:p>
          <a:p>
            <a:r>
              <a:rPr lang="en-AU" sz="3800" b="1" dirty="0">
                <a:solidFill>
                  <a:schemeClr val="tx1"/>
                </a:solidFill>
              </a:rPr>
              <a:t>Fashion activity </a:t>
            </a:r>
            <a:r>
              <a:rPr lang="en-AU" sz="3800" dirty="0">
                <a:solidFill>
                  <a:schemeClr val="tx1"/>
                </a:solidFill>
              </a:rPr>
              <a:t>also grew (↑$2.1 billion) over the 10‑year period but now makes up a smaller share of GDP. However, some cultural and creative industries in this domain such as </a:t>
            </a:r>
            <a:r>
              <a:rPr lang="en-AU" sz="3800" b="1" dirty="0">
                <a:solidFill>
                  <a:schemeClr val="tx1"/>
                </a:solidFill>
              </a:rPr>
              <a:t>clothing and footwear retailing</a:t>
            </a:r>
            <a:r>
              <a:rPr lang="en-AU" sz="3800" dirty="0">
                <a:solidFill>
                  <a:schemeClr val="tx1"/>
                </a:solidFill>
              </a:rPr>
              <a:t> experienced a large rise in May and June 2020, due to the gradual easing of social distancing regulations and the re-opening of physical stores between late April and early May 2020, with continued recovery from the trading restrictions during this period.</a:t>
            </a:r>
            <a:r>
              <a:rPr lang="en-AU" sz="3800" baseline="30000" dirty="0">
                <a:solidFill>
                  <a:schemeClr val="tx1"/>
                </a:solidFill>
              </a:rPr>
              <a:t> 2,3</a:t>
            </a:r>
            <a:endParaRPr lang="en-AU" sz="3800" dirty="0">
              <a:solidFill>
                <a:schemeClr val="tx1"/>
              </a:solidFill>
            </a:endParaRPr>
          </a:p>
          <a:p>
            <a:r>
              <a:rPr lang="en-AU" sz="3800" b="1" dirty="0">
                <a:solidFill>
                  <a:schemeClr val="tx1"/>
                </a:solidFill>
              </a:rPr>
              <a:t>Literature and print media activity </a:t>
            </a:r>
            <a:r>
              <a:rPr lang="en-AU" sz="3800" dirty="0">
                <a:solidFill>
                  <a:schemeClr val="tx1"/>
                </a:solidFill>
              </a:rPr>
              <a:t>(↓$3.9 billion) and </a:t>
            </a:r>
            <a:r>
              <a:rPr lang="en-AU" sz="3800" b="1" dirty="0">
                <a:solidFill>
                  <a:schemeClr val="tx1"/>
                </a:solidFill>
              </a:rPr>
              <a:t>broadcasting, electronic or digital media, and film</a:t>
            </a:r>
            <a:r>
              <a:rPr lang="en-AU" sz="3800" dirty="0">
                <a:solidFill>
                  <a:schemeClr val="tx1"/>
                </a:solidFill>
              </a:rPr>
              <a:t> (↓$163 million) declined both as a share of GDP and in absolute terms from 2010–11 to 2019‑20.</a:t>
            </a:r>
          </a:p>
          <a:p>
            <a:pPr>
              <a:lnSpc>
                <a:spcPct val="120000"/>
              </a:lnSpc>
              <a:spcBef>
                <a:spcPts val="0"/>
              </a:spcBef>
            </a:pPr>
            <a:endParaRPr lang="en-AU" baseline="30000" dirty="0">
              <a:solidFill>
                <a:schemeClr val="tx1"/>
              </a:solidFill>
            </a:endParaRPr>
          </a:p>
        </p:txBody>
      </p:sp>
      <p:pic>
        <p:nvPicPr>
          <p:cNvPr id="14" name="Graphic 174" descr="Decorative- data down">
            <a:extLst>
              <a:ext uri="{FF2B5EF4-FFF2-40B4-BE49-F238E27FC236}">
                <a16:creationId xmlns:a16="http://schemas.microsoft.com/office/drawing/2014/main" id="{DA9EAA19-4482-A90D-30C0-D5038C25B3EC}"/>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97995" y="5740224"/>
            <a:ext cx="294734" cy="294734"/>
          </a:xfrm>
          <a:prstGeom prst="rect">
            <a:avLst/>
          </a:prstGeom>
        </p:spPr>
      </p:pic>
      <p:pic>
        <p:nvPicPr>
          <p:cNvPr id="13" name="Graphic 178" descr="Decorative- data up">
            <a:extLst>
              <a:ext uri="{FF2B5EF4-FFF2-40B4-BE49-F238E27FC236}">
                <a16:creationId xmlns:a16="http://schemas.microsoft.com/office/drawing/2014/main" id="{D25F08EB-E7F1-4DAD-88B3-7397C682CC02}"/>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7996" y="4274229"/>
            <a:ext cx="294733" cy="294733"/>
          </a:xfrm>
          <a:prstGeom prst="rect">
            <a:avLst/>
          </a:prstGeom>
        </p:spPr>
      </p:pic>
      <p:pic>
        <p:nvPicPr>
          <p:cNvPr id="12" name="Graphic 178" descr="Decorative- data up">
            <a:extLst>
              <a:ext uri="{FF2B5EF4-FFF2-40B4-BE49-F238E27FC236}">
                <a16:creationId xmlns:a16="http://schemas.microsoft.com/office/drawing/2014/main" id="{58BE01E5-9561-4297-8F4B-FD2F89E306CC}"/>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7997" y="2487354"/>
            <a:ext cx="294733" cy="294733"/>
          </a:xfrm>
          <a:prstGeom prst="rect">
            <a:avLst/>
          </a:prstGeom>
        </p:spPr>
      </p:pic>
      <p:pic>
        <p:nvPicPr>
          <p:cNvPr id="10" name="Graphic 178" descr="Decorative - data up">
            <a:extLst>
              <a:ext uri="{FF2B5EF4-FFF2-40B4-BE49-F238E27FC236}">
                <a16:creationId xmlns:a16="http://schemas.microsoft.com/office/drawing/2014/main" id="{A01DE1B2-3BF2-A5E3-D1EB-AF383F3AA285}"/>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7999" y="1842021"/>
            <a:ext cx="294733" cy="294733"/>
          </a:xfrm>
          <a:prstGeom prst="rect">
            <a:avLst/>
          </a:prstGeom>
        </p:spPr>
      </p:pic>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3" y="1328725"/>
            <a:ext cx="8296231" cy="294733"/>
          </a:xfrm>
        </p:spPr>
        <p:txBody>
          <a:bodyPr>
            <a:noAutofit/>
          </a:bodyPr>
          <a:lstStyle/>
          <a:p>
            <a:r>
              <a:rPr lang="en-AU" sz="2400" dirty="0"/>
              <a:t>Gross Value Added </a:t>
            </a:r>
            <a:r>
              <a:rPr lang="en-US" sz="2400" dirty="0"/>
              <a:t>of cultural and creative activity</a:t>
            </a:r>
            <a:endParaRPr lang="en-AU" sz="2400" dirty="0"/>
          </a:p>
        </p:txBody>
      </p:sp>
    </p:spTree>
    <p:extLst>
      <p:ext uri="{BB962C8B-B14F-4D97-AF65-F5344CB8AC3E}">
        <p14:creationId xmlns:p14="http://schemas.microsoft.com/office/powerpoint/2010/main" val="115218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C7C6C040-48BC-4735-82E0-B5146A2D3731}"/>
              </a:ext>
            </a:extLst>
          </p:cNvPr>
          <p:cNvSpPr>
            <a:spLocks noGrp="1"/>
          </p:cNvSpPr>
          <p:nvPr>
            <p:ph type="sldNum" sz="quarter" idx="12"/>
          </p:nvPr>
        </p:nvSpPr>
        <p:spPr/>
        <p:txBody>
          <a:bodyPr/>
          <a:lstStyle/>
          <a:p>
            <a:fld id="{186462FA-5B8D-45A7-8376-2187EF3302A6}" type="slidenum">
              <a:rPr lang="en-AU" smtClean="0"/>
              <a:t>4</a:t>
            </a:fld>
            <a:endParaRPr lang="en-AU" dirty="0"/>
          </a:p>
        </p:txBody>
      </p:sp>
      <p:sp>
        <p:nvSpPr>
          <p:cNvPr id="7" name="Footer Placeholder 47">
            <a:extLst>
              <a:ext uri="{FF2B5EF4-FFF2-40B4-BE49-F238E27FC236}">
                <a16:creationId xmlns:a16="http://schemas.microsoft.com/office/drawing/2014/main" id="{C61AD7FA-9B6C-4A6E-AF0B-B82843C8AA38}"/>
              </a:ext>
            </a:extLst>
          </p:cNvPr>
          <p:cNvSpPr>
            <a:spLocks noGrp="1"/>
          </p:cNvSpPr>
          <p:nvPr>
            <p:ph type="ftr" sz="quarter" idx="11"/>
          </p:nvPr>
        </p:nvSpPr>
        <p:spPr>
          <a:xfrm>
            <a:off x="423884" y="6464425"/>
            <a:ext cx="4137074" cy="160705"/>
          </a:xfrm>
        </p:spPr>
        <p:txBody>
          <a:bodyPr/>
          <a:lstStyle/>
          <a:p>
            <a:pPr defTabSz="914418"/>
            <a:r>
              <a:rPr lang="en-AU" sz="900" dirty="0"/>
              <a:t>Cultural and creative activity in Australia, 2010–11 to 2019–2020</a:t>
            </a:r>
            <a:endParaRPr lang="en-AU" sz="900" dirty="0">
              <a:solidFill>
                <a:srgbClr val="000000"/>
              </a:solidFill>
              <a:latin typeface="Calibri" panose="020F0502020204030204"/>
            </a:endParaRPr>
          </a:p>
        </p:txBody>
      </p:sp>
      <p:sp>
        <p:nvSpPr>
          <p:cNvPr id="6" name="Rectangle 5">
            <a:extLst>
              <a:ext uri="{FF2B5EF4-FFF2-40B4-BE49-F238E27FC236}">
                <a16:creationId xmlns:a16="http://schemas.microsoft.com/office/drawing/2014/main" id="{837D4180-EA0B-4DFF-AB30-E15A1C9CE357}"/>
              </a:ext>
            </a:extLst>
          </p:cNvPr>
          <p:cNvSpPr/>
          <p:nvPr/>
        </p:nvSpPr>
        <p:spPr>
          <a:xfrm>
            <a:off x="309533" y="5466171"/>
            <a:ext cx="8706451" cy="923330"/>
          </a:xfrm>
          <a:prstGeom prst="rect">
            <a:avLst/>
          </a:prstGeom>
          <a:solidFill>
            <a:schemeClr val="bg2"/>
          </a:solidFill>
        </p:spPr>
        <p:txBody>
          <a:bodyPr wrap="square">
            <a:spAutoFit/>
          </a:bodyPr>
          <a:lstStyle/>
          <a:p>
            <a:pPr>
              <a:spcBef>
                <a:spcPts val="1600"/>
              </a:spcBef>
              <a:spcAft>
                <a:spcPts val="800"/>
              </a:spcAft>
            </a:pPr>
            <a:r>
              <a:rPr lang="en-AU" sz="900" b="1" dirty="0">
                <a:solidFill>
                  <a:srgbClr val="081E3E"/>
                </a:solidFill>
                <a:effectLst/>
                <a:latin typeface="Calibri" panose="020F0502020204030204" pitchFamily="34" charset="0"/>
                <a:ea typeface="SimSun" panose="02010600030101010101" pitchFamily="2" charset="-122"/>
                <a:cs typeface="Times New Roman" panose="02020603050405020304" pitchFamily="18" charset="0"/>
              </a:rPr>
              <a:t>About this document</a:t>
            </a:r>
            <a:br>
              <a:rPr lang="en-AU" sz="900" b="1" dirty="0">
                <a:solidFill>
                  <a:srgbClr val="081E3E"/>
                </a:solidFill>
                <a:effectLst/>
                <a:latin typeface="Calibri" panose="020F0502020204030204" pitchFamily="34" charset="0"/>
                <a:ea typeface="SimSun" panose="02010600030101010101" pitchFamily="2" charset="-122"/>
                <a:cs typeface="Times New Roman" panose="02020603050405020304" pitchFamily="18" charset="0"/>
              </a:rPr>
            </a:b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Bureau of Communications, Arts and Regional Research (BCARR) within the Department of Infrastructure, Transport, Regional Development, Communications and the Arts has estimated the economic contribution of cultural and creative activity in Australia over a 10‑year period, from 2010–11 to 2019–20.</a:t>
            </a:r>
            <a:b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This document outlines the key findings from</a:t>
            </a:r>
            <a:r>
              <a:rPr lang="en-AU" sz="900" dirty="0">
                <a:solidFill>
                  <a:srgbClr val="000000"/>
                </a:solidFill>
                <a:latin typeface="Calibri" panose="020F0502020204030204" pitchFamily="34" charset="0"/>
                <a:ea typeface="Calibri" panose="020F0502020204030204" pitchFamily="34" charset="0"/>
                <a:cs typeface="Calibri" panose="020F0502020204030204" pitchFamily="34" charset="0"/>
              </a:rPr>
              <a:t> the tables and figures shown in BCARR’s visual summary document: </a:t>
            </a:r>
            <a:r>
              <a:rPr lang="en-AU" sz="900" i="1" dirty="0">
                <a:solidFill>
                  <a:srgbClr val="000000"/>
                </a:solidFill>
                <a:latin typeface="Calibri" panose="020F0502020204030204" pitchFamily="34" charset="0"/>
                <a:ea typeface="Calibri" panose="020F0502020204030204" pitchFamily="34" charset="0"/>
                <a:cs typeface="Calibri" panose="020F0502020204030204" pitchFamily="34" charset="0"/>
              </a:rPr>
              <a:t>Cultural and creative activity in Australia, 2010–11 to 2019–20 </a:t>
            </a: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is presented alongside a document of Frequently Asked Questions</a:t>
            </a:r>
            <a:r>
              <a:rPr lang="en-AU" sz="900" dirty="0">
                <a:solidFill>
                  <a:srgbClr val="000000"/>
                </a:solidFill>
                <a:latin typeface="Calibri" panose="020F0502020204030204" pitchFamily="34" charset="0"/>
                <a:ea typeface="Calibri" panose="020F0502020204030204" pitchFamily="34" charset="0"/>
                <a:cs typeface="Calibri" panose="020F0502020204030204" pitchFamily="34" charset="0"/>
              </a:rPr>
              <a:t>. Unless otherwise noted, the 10-year period refers to 2010–11 to 2019–20.</a:t>
            </a:r>
            <a:b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Further information on the methods used in this research can be found in BCARR’s working paper: </a:t>
            </a:r>
            <a:r>
              <a:rPr lang="en-AU" sz="900" i="1" u="sng" dirty="0">
                <a:solidFill>
                  <a:srgbClr val="000000"/>
                </a:solidFill>
                <a:latin typeface="Calibri" panose="020F0502020204030204" pitchFamily="34" charset="0"/>
                <a:ea typeface="Calibri" panose="020F0502020204030204" pitchFamily="34" charset="0"/>
                <a:cs typeface="Times New Roman" panose="02020603050405020304" pitchFamily="18" charset="0"/>
                <a:hlinkClick r:id="rId2"/>
              </a:rPr>
              <a:t>Cultural and creative activity in Australia, 2008–09 to 2016–17</a:t>
            </a: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555188" y="4876542"/>
            <a:ext cx="466709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AU"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pic>
        <p:nvPicPr>
          <p:cNvPr id="10" name="Picture 9" descr="Chart 4: Cultural and creative activity, share of GDP, 2010–11 to 2019–20&#10;&#10;This is a line chart showing the annual share of GDP from cultural and creative activity from 2010–11 to 2019–20. The X axis shows years from 2010–11 to 2019–20 and the Y axis shows the percentage share of GDP. As a share of GDP, cultural and creative activity declined by 0.6 percentage points, from 6.8 per cent in 2010–11 to 6.2 per cent in 2019–20.">
            <a:extLst>
              <a:ext uri="{FF2B5EF4-FFF2-40B4-BE49-F238E27FC236}">
                <a16:creationId xmlns:a16="http://schemas.microsoft.com/office/drawing/2014/main" id="{ADA57C03-DA5C-47E8-911F-74F6A107CF4D}"/>
              </a:ext>
            </a:extLst>
          </p:cNvPr>
          <p:cNvPicPr/>
          <p:nvPr/>
        </p:nvPicPr>
        <p:blipFill>
          <a:blip r:embed="rId3"/>
          <a:stretch>
            <a:fillRect/>
          </a:stretch>
        </p:blipFill>
        <p:spPr>
          <a:xfrm>
            <a:off x="3770222" y="2636834"/>
            <a:ext cx="4500816" cy="2239708"/>
          </a:xfrm>
          <a:prstGeom prst="rect">
            <a:avLst/>
          </a:prstGeom>
        </p:spPr>
      </p:pic>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555188" y="2036319"/>
            <a:ext cx="4667098" cy="44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AU" sz="1200" b="1" dirty="0">
                <a:latin typeface="+mn-lt"/>
              </a:rPr>
              <a:t>Chart 4: Cultural and creative activity, share of GDP, </a:t>
            </a:r>
            <a:br>
              <a:rPr lang="en-AU" sz="1200" b="1" dirty="0">
                <a:latin typeface="+mn-lt"/>
              </a:rPr>
            </a:br>
            <a:r>
              <a:rPr lang="en-AU" sz="1200" b="1" dirty="0">
                <a:latin typeface="+mn-lt"/>
              </a:rPr>
              <a:t>2010-11 to 2019-20</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412843" y="2038234"/>
            <a:ext cx="2612434" cy="3823615"/>
          </a:xfrm>
        </p:spPr>
        <p:txBody>
          <a:bodyPr>
            <a:normAutofit/>
          </a:bodyPr>
          <a:lstStyle/>
          <a:p>
            <a:r>
              <a:rPr lang="en-AU" sz="1200" dirty="0"/>
              <a:t>Overall, growth in cultural and creative activity has been slower than the pace of growth for the Australian economy. </a:t>
            </a:r>
          </a:p>
          <a:p>
            <a:r>
              <a:rPr lang="en-AU" sz="1200" dirty="0"/>
              <a:t>This largely reflects the continued strength in the mining sector, which falls almost entirely outside of cultural and creative activity. </a:t>
            </a:r>
          </a:p>
          <a:p>
            <a:r>
              <a:rPr lang="en-AU" sz="1200" dirty="0"/>
              <a:t>As a share of GDP, cultural and creative activity declined by 0.6 percentage points, from 6.8 per cent in 2010–11 to 6.2 per cent in </a:t>
            </a:r>
            <a:r>
              <a:rPr lang="x-none" sz="1200" dirty="0"/>
              <a:t>201</a:t>
            </a:r>
            <a:r>
              <a:rPr lang="en-AU" sz="1200" dirty="0"/>
              <a:t>9</a:t>
            </a:r>
            <a:r>
              <a:rPr lang="x-none" sz="1200" dirty="0"/>
              <a:t>–</a:t>
            </a:r>
            <a:r>
              <a:rPr lang="en-AU" sz="1200" dirty="0"/>
              <a:t>20.</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3" y="1328725"/>
            <a:ext cx="8296231" cy="294733"/>
          </a:xfrm>
        </p:spPr>
        <p:txBody>
          <a:bodyPr>
            <a:noAutofit/>
          </a:bodyPr>
          <a:lstStyle/>
          <a:p>
            <a:r>
              <a:rPr lang="en-US" sz="2400" dirty="0"/>
              <a:t>Cultural and creative activity </a:t>
            </a:r>
            <a:r>
              <a:rPr lang="en-AU" sz="2400" dirty="0"/>
              <a:t>share of GDP</a:t>
            </a:r>
          </a:p>
        </p:txBody>
      </p:sp>
    </p:spTree>
    <p:extLst>
      <p:ext uri="{BB962C8B-B14F-4D97-AF65-F5344CB8AC3E}">
        <p14:creationId xmlns:p14="http://schemas.microsoft.com/office/powerpoint/2010/main" val="3686439057"/>
      </p:ext>
    </p:extLst>
  </p:cSld>
  <p:clrMapOvr>
    <a:masterClrMapping/>
  </p:clrMapOvr>
</p:sld>
</file>

<file path=ppt/theme/theme1.xml><?xml version="1.0" encoding="utf-8"?>
<a:theme xmlns:a="http://schemas.openxmlformats.org/drawingml/2006/main" name="1_Office Theme">
  <a:themeElements>
    <a:clrScheme name="DoITRDC Interim Branding 2020">
      <a:dk1>
        <a:srgbClr val="000000"/>
      </a:dk1>
      <a:lt1>
        <a:srgbClr val="FFFFFF"/>
      </a:lt1>
      <a:dk2>
        <a:srgbClr val="081E3E"/>
      </a:dk2>
      <a:lt2>
        <a:srgbClr val="E7E7E7"/>
      </a:lt2>
      <a:accent1>
        <a:srgbClr val="081E3E"/>
      </a:accent1>
      <a:accent2>
        <a:srgbClr val="4BB3B5"/>
      </a:accent2>
      <a:accent3>
        <a:srgbClr val="77D1F4"/>
      </a:accent3>
      <a:accent4>
        <a:srgbClr val="9AA3AF"/>
      </a:accent4>
      <a:accent5>
        <a:srgbClr val="C0D48F"/>
      </a:accent5>
      <a:accent6>
        <a:srgbClr val="6FC197"/>
      </a:accent6>
      <a:hlink>
        <a:srgbClr val="0046FF"/>
      </a:hlink>
      <a:folHlink>
        <a:srgbClr val="0046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spcBef>
            <a:spcPts val="900"/>
          </a:spcBef>
          <a:defRPr dirty="0" smtClean="0"/>
        </a:defPPr>
      </a:lstStyle>
    </a:txDef>
  </a:objectDefaults>
  <a:extraClrSchemeLst/>
  <a:extLst>
    <a:ext uri="{05A4C25C-085E-4340-85A3-A5531E510DB2}">
      <thm15:themeFamily xmlns:thm15="http://schemas.microsoft.com/office/thememl/2012/main" name="INFRA4318 Presentation Template_0920_01.potx" id="{1719DE45-8346-4C84-87C5-F1264AD2F2C0}" vid="{4E6F9A34-482A-4321-97A2-305945C52C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C92DBDBB6F4446A722A7B0E9B2479D" ma:contentTypeVersion="0" ma:contentTypeDescription="Create a new document." ma:contentTypeScope="" ma:versionID="b39ee8ddd148c6ee02eb89103e91b38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BE35DC-D6C8-4ADA-A776-F70F4A152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F89DAB6-C05B-49F1-BDF4-F90DC25EA067}">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8DC9A20-4572-4373-B951-E7E35B5E8F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1077</TotalTime>
  <Words>1202</Words>
  <Application>Microsoft Office PowerPoint</Application>
  <PresentationFormat>On-screen Show (4:3)</PresentationFormat>
  <Paragraphs>45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SimSun</vt:lpstr>
      <vt:lpstr>Arial</vt:lpstr>
      <vt:lpstr>Calibri</vt:lpstr>
      <vt:lpstr>Times New Roman</vt:lpstr>
      <vt:lpstr>1_Office Theme</vt:lpstr>
      <vt:lpstr>Cultural and creative activity in Australia 2010-11 to 2019-20</vt:lpstr>
      <vt:lpstr>Key components of cultural and creative activity</vt:lpstr>
      <vt:lpstr>Gross Value Added of cultural and creative activity</vt:lpstr>
      <vt:lpstr>Cultural and creative activity share of GDP</vt:lpstr>
    </vt:vector>
  </TitlesOfParts>
  <Company>Department of Infrastructure, Transport, Regional Development, Communications and the Arts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BCARR—FAQ: Cultural and Creative Activity in Australia, 2010–11 to 2019–2020—at a glance</dc:title>
  <dc:creator>Department of Infrastructure, Transport, Regional Development, Communications and the Arts</dc:creator>
  <cp:lastModifiedBy>Li, Ting</cp:lastModifiedBy>
  <cp:revision>21</cp:revision>
  <dcterms:created xsi:type="dcterms:W3CDTF">2022-10-04T22:31:13Z</dcterms:created>
  <dcterms:modified xsi:type="dcterms:W3CDTF">2022-10-18T04:10:50Z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0x0101003FC92DBDBB6F4446A722A7B0E9B2479D</vt:lpwstr>
  </property>
  <property fmtid="{D5CDD505-2E9C-101B-9397-08002B2CF9AE}" pid="3" name="TrimRevisionNumber">
    <vt:i4>5</vt:i4>
  </property>
</Properties>
</file>